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62" r:id="rId2"/>
    <p:sldId id="267" r:id="rId3"/>
    <p:sldId id="274" r:id="rId4"/>
    <p:sldId id="273" r:id="rId5"/>
    <p:sldId id="276" r:id="rId6"/>
    <p:sldId id="280" r:id="rId7"/>
    <p:sldId id="281" r:id="rId8"/>
    <p:sldId id="277" r:id="rId9"/>
    <p:sldId id="278" r:id="rId10"/>
    <p:sldId id="259" r:id="rId11"/>
    <p:sldId id="266" r:id="rId12"/>
    <p:sldId id="279" r:id="rId13"/>
    <p:sldId id="268" r:id="rId14"/>
    <p:sldId id="269" r:id="rId15"/>
    <p:sldId id="258" r:id="rId16"/>
    <p:sldId id="270" r:id="rId17"/>
    <p:sldId id="275" r:id="rId18"/>
    <p:sldId id="272" r:id="rId19"/>
    <p:sldId id="261" r:id="rId20"/>
  </p:sldIdLst>
  <p:sldSz cx="9144000" cy="5715000" type="screen16x1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ndra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A833"/>
    <a:srgbClr val="FFFFFF"/>
    <a:srgbClr val="44DC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12" autoAdjust="0"/>
    <p:restoredTop sz="94676" autoAdjust="0"/>
  </p:normalViewPr>
  <p:slideViewPr>
    <p:cSldViewPr>
      <p:cViewPr varScale="1">
        <p:scale>
          <a:sx n="132" d="100"/>
          <a:sy n="132" d="100"/>
        </p:scale>
        <p:origin x="-1014" y="-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61E9-12BC-46CF-8B8D-73EED7CDC5FD}" type="datetimeFigureOut">
              <a:rPr lang="cs-CZ" smtClean="0"/>
              <a:pPr/>
              <a:t>09.12.2016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D35D4-113D-4E80-83E8-43C120EB6F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025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7987EB-32DB-4D9D-863D-91F75CC2ED1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0745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D35D4-113D-4E80-83E8-43C120EB6F63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220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1611-D064-4193-9C39-642B58A5C2EF}" type="datetime1">
              <a:rPr lang="cs-CZ" smtClean="0"/>
              <a:pPr/>
              <a:t>09.12.2016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Petrojet Trade s.r.o., U koupaliště 2707, 269 01 Rakovník, tel.:777 700 096-97, mail: info@petrojet.eu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5AB-8F79-4705-B6C5-DC7FB36B55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5228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70BC-1D4E-40DC-BF3F-EB2F228DF098}" type="datetime1">
              <a:rPr lang="cs-CZ" smtClean="0"/>
              <a:pPr/>
              <a:t>09.12.2016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Petrojet Trade s.r.o., U koupaliště 2707, 269 01 Rakovník, tel.:777 700 096-97, mail: info@petrojet.eu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5AB-8F79-4705-B6C5-DC7FB36B55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2656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99A0-CDCA-4B64-AD2D-988667F0992F}" type="datetime1">
              <a:rPr lang="cs-CZ" smtClean="0"/>
              <a:pPr/>
              <a:t>09.12.2016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Petrojet Trade s.r.o., U koupaliště 2707, 269 01 Rakovník, tel.:777 700 096-97, mail: info@petrojet.eu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5AB-8F79-4705-B6C5-DC7FB36B55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281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0089-E3D0-4041-B373-29D221C9DEDA}" type="datetime1">
              <a:rPr lang="cs-CZ" smtClean="0"/>
              <a:pPr/>
              <a:t>09.12.2016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Petrojet Trade s.r.o., U koupaliště 2707, 269 01 Rakovník, tel.:777 700 096-97, mail: info@petrojet.eu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5AB-8F79-4705-B6C5-DC7FB36B55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3279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EEF7-B62B-4174-BEA9-FF54DAA363B5}" type="datetime1">
              <a:rPr lang="cs-CZ" smtClean="0"/>
              <a:pPr/>
              <a:t>09.12.2016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Petrojet Trade s.r.o., U koupaliště 2707, 269 01 Rakovník, tel.:777 700 096-97, mail: info@petrojet.eu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5AB-8F79-4705-B6C5-DC7FB36B55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2113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7B36-4741-4DEF-AA96-C1237F23E6A7}" type="datetime1">
              <a:rPr lang="cs-CZ" smtClean="0"/>
              <a:pPr/>
              <a:t>09.12.2016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Petrojet Trade s.r.o., U koupaliště 2707, 269 01 Rakovník, tel.:777 700 096-97, mail: info@petrojet.eu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5AB-8F79-4705-B6C5-DC7FB36B55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546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D0A1-8627-49B4-939E-63F1DEF1B42D}" type="datetime1">
              <a:rPr lang="cs-CZ" smtClean="0"/>
              <a:pPr/>
              <a:t>09.12.2016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Petrojet Trade s.r.o., U koupaliště 2707, 269 01 Rakovník, tel.:777 700 096-97, mail: info@petrojet.eu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5AB-8F79-4705-B6C5-DC7FB36B55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5340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DA2C-51F7-47B7-A1F3-87065F1417E8}" type="datetime1">
              <a:rPr lang="cs-CZ" smtClean="0"/>
              <a:pPr/>
              <a:t>09.12.2016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Petrojet Trade s.r.o., U koupaliště 2707, 269 01 Rakovník, tel.:777 700 096-97, mail: info@petrojet.eu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5AB-8F79-4705-B6C5-DC7FB36B55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9718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0C70-2BA6-4780-BD19-83ABE59705DF}" type="datetime1">
              <a:rPr lang="cs-CZ" smtClean="0"/>
              <a:pPr/>
              <a:t>09.12.2016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Petrojet Trade s.r.o., U koupaliště 2707, 269 01 Rakovník, tel.:777 700 096-97, mail: info@petrojet.eu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5AB-8F79-4705-B6C5-DC7FB36B55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6511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EFFA-3424-4843-91F8-569230A67E02}" type="datetime1">
              <a:rPr lang="cs-CZ" smtClean="0"/>
              <a:pPr/>
              <a:t>09.12.2016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Petrojet Trade s.r.o., U koupaliště 2707, 269 01 Rakovník, tel.:777 700 096-97, mail: info@petrojet.eu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5AB-8F79-4705-B6C5-DC7FB36B55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9486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AD7E-5E9D-4BCF-B38F-13C372F85C80}" type="datetime1">
              <a:rPr lang="cs-CZ" smtClean="0"/>
              <a:pPr/>
              <a:t>09.12.2016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Petrojet Trade s.r.o., U koupaliště 2707, 269 01 Rakovník, tel.:777 700 096-97, mail: info@petrojet.eu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5AB-8F79-4705-B6C5-DC7FB36B55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7148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8995-7761-4987-8C7E-62BA43BF64A2}" type="datetime1">
              <a:rPr lang="cs-CZ" smtClean="0"/>
              <a:pPr/>
              <a:t>09.12.2016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Petrojet Trade s.r.o., U koupaliště 2707, 269 01 Rakovník, tel.:777 700 096-97, mail: info@petrojet.eu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C5AB-8F79-4705-B6C5-DC7FB36B55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4953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bio.eu/" TargetMode="External"/><Relationship Id="rId2" Type="http://schemas.openxmlformats.org/officeDocument/2006/relationships/hyperlink" Target="mailto:info@multibio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tinyurl.com/multibio" TargetMode="External"/><Relationship Id="rId4" Type="http://schemas.openxmlformats.org/officeDocument/2006/relationships/hyperlink" Target="mailto:darko.grivicic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2" descr="https://mail.google.com/mail/?attid=0.1&amp;disp=emb&amp;view=att&amp;th=12a6a257833da89a"/>
          <p:cNvSpPr>
            <a:spLocks noChangeAspect="1" noChangeArrowheads="1"/>
          </p:cNvSpPr>
          <p:nvPr/>
        </p:nvSpPr>
        <p:spPr bwMode="auto">
          <a:xfrm>
            <a:off x="63500" y="-113771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dirty="0">
              <a:latin typeface="Calibri" pitchFamily="34" charset="0"/>
            </a:endParaRPr>
          </a:p>
        </p:txBody>
      </p:sp>
      <p:sp>
        <p:nvSpPr>
          <p:cNvPr id="2053" name="AutoShape 4" descr="https://mail.google.com/mail/?attid=0.1&amp;disp=emb&amp;view=att&amp;th=12a6a257833da89a"/>
          <p:cNvSpPr>
            <a:spLocks noChangeAspect="1" noChangeArrowheads="1"/>
          </p:cNvSpPr>
          <p:nvPr/>
        </p:nvSpPr>
        <p:spPr bwMode="auto">
          <a:xfrm>
            <a:off x="63500" y="-113771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dirty="0">
              <a:latin typeface="Calibri" pitchFamily="34" charset="0"/>
            </a:endParaRPr>
          </a:p>
        </p:txBody>
      </p:sp>
      <p:sp>
        <p:nvSpPr>
          <p:cNvPr id="2054" name="AutoShape 6" descr="https://mail.google.com/mail/?attid=0.1&amp;disp=emb&amp;view=att&amp;th=12a6a257833da89a"/>
          <p:cNvSpPr>
            <a:spLocks noChangeAspect="1" noChangeArrowheads="1"/>
          </p:cNvSpPr>
          <p:nvPr/>
        </p:nvSpPr>
        <p:spPr bwMode="auto">
          <a:xfrm>
            <a:off x="63500" y="-113771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dirty="0">
              <a:latin typeface="Calibri" pitchFamily="34" charset="0"/>
            </a:endParaRPr>
          </a:p>
        </p:txBody>
      </p:sp>
      <p:sp>
        <p:nvSpPr>
          <p:cNvPr id="2055" name="AutoShape 8" descr="https://mail.google.com/mail/?attid=0.1&amp;disp=emb&amp;view=att&amp;th=12a6a257833da89a"/>
          <p:cNvSpPr>
            <a:spLocks noChangeAspect="1" noChangeArrowheads="1"/>
          </p:cNvSpPr>
          <p:nvPr/>
        </p:nvSpPr>
        <p:spPr bwMode="auto">
          <a:xfrm>
            <a:off x="63500" y="-113771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dirty="0">
              <a:latin typeface="Calibri" pitchFamily="34" charset="0"/>
            </a:endParaRPr>
          </a:p>
        </p:txBody>
      </p:sp>
      <p:sp>
        <p:nvSpPr>
          <p:cNvPr id="2056" name="AutoShape 10" descr="https://mail.google.com/mail/?attid=0.1&amp;disp=emb&amp;view=att&amp;th=12a6a257833da89a"/>
          <p:cNvSpPr>
            <a:spLocks noChangeAspect="1" noChangeArrowheads="1"/>
          </p:cNvSpPr>
          <p:nvPr/>
        </p:nvSpPr>
        <p:spPr bwMode="auto">
          <a:xfrm>
            <a:off x="63500" y="-113771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dirty="0">
              <a:latin typeface="Calibri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851920" y="3073524"/>
            <a:ext cx="4968552" cy="2017109"/>
          </a:xfrm>
        </p:spPr>
        <p:txBody>
          <a:bodyPr>
            <a:noAutofit/>
          </a:bodyPr>
          <a:lstStyle/>
          <a:p>
            <a:pPr algn="l"/>
            <a:r>
              <a:rPr lang="cs-C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unikatnim certifikatom za </a:t>
            </a:r>
            <a:r>
              <a:rPr lang="hr-HR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peletiranu 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nepeletiranu</a:t>
            </a:r>
            <a:r>
              <a:rPr lang="hr-HR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nedrvnu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biomasu</a:t>
            </a:r>
            <a:r>
              <a:rPr lang="cs-C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Proizvedeno za grijanje na biljni</a:t>
            </a:r>
            <a:r>
              <a:rPr lang="cs-CZ" sz="18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cs-CZ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cs-CZ" sz="1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drvni</a:t>
            </a:r>
            <a:r>
              <a:rPr lang="cs-CZ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pelet</a:t>
            </a:r>
            <a:endParaRPr lang="cs-CZ" sz="1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0"/>
          <p:cNvSpPr txBox="1">
            <a:spLocks/>
          </p:cNvSpPr>
          <p:nvPr/>
        </p:nvSpPr>
        <p:spPr bwMode="auto">
          <a:xfrm>
            <a:off x="0" y="0"/>
            <a:ext cx="3491880" cy="122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Toplovodni kotlovi, plamenici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cs-CZ" sz="20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 </a:t>
            </a:r>
            <a:r>
              <a:rPr lang="cs-CZ" sz="20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toplozračni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grijači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 descr="C:\Users\Petrojet 1\Downloads\logo_multibio_bile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129308"/>
            <a:ext cx="4911704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6832" y="185028"/>
            <a:ext cx="2084832" cy="854964"/>
          </a:xfrm>
          <a:prstGeom prst="rect">
            <a:avLst/>
          </a:prstGeom>
        </p:spPr>
      </p:pic>
      <p:pic>
        <p:nvPicPr>
          <p:cNvPr id="1026" name="Picture 2" descr="C:\Users\Petrojet 1\Dropbox\8.OBRAZOVÁ DOKUMENTACE\OBRAZOVÁ DOKUMENTACE - RENDERY\PIC Hot Water 200\HW_200_01_B_edi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7115" t="22612" r="18703" b="20338"/>
          <a:stretch>
            <a:fillRect/>
          </a:stretch>
        </p:blipFill>
        <p:spPr bwMode="auto">
          <a:xfrm>
            <a:off x="179512" y="2785492"/>
            <a:ext cx="3645406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horakypetrojet.cz/editor/filestore/Image/loga_partneri/Ekodesign%20logo_182_x_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5" y="4342304"/>
            <a:ext cx="1296144" cy="11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rojet 1\Dropbox\8.OBRAZOVÁ DOKUMENTACE\OBRAZOVÁ DOKUMENTACE - RENDERY\PIC HW25\HW30-komplet_01_uprava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4908813" y="1129308"/>
            <a:ext cx="3983668" cy="3528392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328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Toplovodni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kotao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MultiBio</a:t>
            </a:r>
            <a:r>
              <a:rPr lang="cs-C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30 ES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1417340"/>
            <a:ext cx="5436096" cy="864096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746364" y="5077570"/>
            <a:ext cx="1651272" cy="444226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7236296" y="91328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Dovod</a:t>
            </a:r>
            <a:r>
              <a:rPr lang="cs-CZ" sz="1100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goriva</a:t>
            </a:r>
            <a:endParaRPr lang="cs-CZ" sz="1100" dirty="0">
              <a:solidFill>
                <a:srgbClr val="4FA8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516216" y="2209428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Kotao</a:t>
            </a:r>
            <a:endParaRPr lang="cs-CZ" sz="1100" dirty="0">
              <a:solidFill>
                <a:srgbClr val="4FA8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164288" y="403605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Plamenik</a:t>
            </a:r>
            <a:endParaRPr lang="cs-CZ" sz="1100" dirty="0">
              <a:solidFill>
                <a:srgbClr val="4FA8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244408" y="1705372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Lijevak</a:t>
            </a:r>
            <a:endParaRPr lang="cs-CZ" sz="1100" dirty="0">
              <a:solidFill>
                <a:srgbClr val="4FA8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938773" y="319297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Kutija</a:t>
            </a:r>
            <a:r>
              <a:rPr lang="cs-CZ" sz="1100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100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pepeo</a:t>
            </a:r>
            <a:endParaRPr lang="cs-CZ" sz="1100" dirty="0">
              <a:solidFill>
                <a:srgbClr val="4FA8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1037874"/>
            <a:ext cx="5868144" cy="929108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Toplovodni</a:t>
            </a:r>
            <a:r>
              <a:rPr lang="cs-CZ" sz="16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kotao</a:t>
            </a:r>
            <a:r>
              <a:rPr lang="cs-CZ" sz="16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MultiBio</a:t>
            </a:r>
            <a:r>
              <a:rPr lang="cs-CZ" sz="16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cs-CZ" sz="16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ES</a:t>
            </a:r>
            <a:endParaRPr lang="cs-CZ" sz="1600" b="1" dirty="0">
              <a:solidFill>
                <a:srgbClr val="4FA83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Certifikat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5.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razreda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drvni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pelet + </a:t>
            </a:r>
            <a:r>
              <a:rPr lang="cs-CZ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Ekodesign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Certifikat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razreda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biljni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pelet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nedrvnu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biomasu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1993404"/>
            <a:ext cx="5436096" cy="2304256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Automatsko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paljenje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gašenje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odvod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pepela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kutiju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pepeo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Automatsko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čišćenje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ispušnih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kanala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oprugama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režim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slabijeg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intenziteta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rada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paljenje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plamenika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Mogućnost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povezivanja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monitoringa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kotla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putem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interneta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LAN/GSM-a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težina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cca </a:t>
            </a:r>
            <a:r>
              <a:rPr lang="cs-C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230 kg –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jednostavno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premještanje</a:t>
            </a:r>
            <a:endParaRPr lang="cs-CZ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Izvedba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plamenika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lijeve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desne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strane</a:t>
            </a:r>
            <a:endParaRPr lang="cs-CZ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Nezahtjevni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kotao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što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tiče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prostora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potrebnog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instalaciju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20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trojet 1\Downloads\HW50_01-e.jpg"/>
          <p:cNvPicPr>
            <a:picLocks noChangeAspect="1" noChangeArrowheads="1"/>
          </p:cNvPicPr>
          <p:nvPr/>
        </p:nvPicPr>
        <p:blipFill rotWithShape="1">
          <a:blip r:embed="rId2" cstate="screen">
            <a:lum bright="5000" contrast="20000"/>
          </a:blip>
          <a:srcRect/>
          <a:stretch/>
        </p:blipFill>
        <p:spPr bwMode="auto">
          <a:xfrm>
            <a:off x="4572000" y="1273324"/>
            <a:ext cx="4471198" cy="2861071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328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Toplovodni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kotao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MultiBio</a:t>
            </a:r>
            <a:r>
              <a:rPr lang="cs-C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49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925462"/>
            <a:ext cx="5436096" cy="3516214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Toplovodni</a:t>
            </a:r>
            <a:r>
              <a:rPr lang="cs-CZ" sz="16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kotao</a:t>
            </a:r>
            <a:r>
              <a:rPr lang="cs-CZ" sz="16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MultiBio</a:t>
            </a:r>
            <a:r>
              <a:rPr lang="cs-CZ" sz="1600" b="1" dirty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49 </a:t>
            </a: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Certifikat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5.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razreda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drvni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pelet + </a:t>
            </a:r>
            <a:r>
              <a:rPr lang="cs-CZ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Ekodesign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Certifikat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razreda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biljni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pelet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nedrvnu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biomasu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746364" y="4933554"/>
            <a:ext cx="1651272" cy="444226"/>
          </a:xfrm>
          <a:prstGeom prst="rect">
            <a:avLst/>
          </a:prstGeom>
        </p:spPr>
      </p:pic>
      <p:sp>
        <p:nvSpPr>
          <p:cNvPr id="13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2281436"/>
            <a:ext cx="5436096" cy="2376264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Automatsko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paljenje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gašenje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odvod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pepela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kutiju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pepeo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Automatsko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čišćenje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ispušnih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kanala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oprugama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režim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smanjenog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intenziteta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rada za </a:t>
            </a:r>
          </a:p>
          <a:p>
            <a:pPr marL="0" indent="0">
              <a:buNone/>
            </a:pPr>
            <a:r>
              <a:rPr lang="cs-CZ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aljenje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plamenika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Mogućnost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povezivanja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monitoringa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kotla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putem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interneta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LAN/GSM-a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www.horakypetrojet.cz/editor/filestore/Image/loga_partneri/Ekodesign%20logo_182_x_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98730"/>
            <a:ext cx="1296000" cy="11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520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trojet 1\Downloads\HW50_01-e.jpg"/>
          <p:cNvPicPr>
            <a:picLocks noChangeAspect="1" noChangeArrowheads="1"/>
          </p:cNvPicPr>
          <p:nvPr/>
        </p:nvPicPr>
        <p:blipFill rotWithShape="1">
          <a:blip r:embed="rId2" cstate="screen">
            <a:lum bright="5000" contrast="20000"/>
          </a:blip>
          <a:srcRect/>
          <a:stretch/>
        </p:blipFill>
        <p:spPr bwMode="auto">
          <a:xfrm>
            <a:off x="4572000" y="1253033"/>
            <a:ext cx="4471198" cy="2861071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328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Toplovodni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kotao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MultiBio 75/99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925462"/>
            <a:ext cx="5436096" cy="3516214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Toplovodni</a:t>
            </a:r>
            <a:r>
              <a:rPr lang="cs-CZ" sz="16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kotao</a:t>
            </a:r>
            <a:r>
              <a:rPr lang="cs-CZ" sz="16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MultiBio 75 / 99 kW </a:t>
            </a: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Certifikat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5.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razreda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drvni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pelet +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Ekodesign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Certifikat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razreda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biljni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pelet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nedrvnu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biomasu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746364" y="4933554"/>
            <a:ext cx="1651272" cy="444226"/>
          </a:xfrm>
          <a:prstGeom prst="rect">
            <a:avLst/>
          </a:prstGeom>
        </p:spPr>
      </p:pic>
      <p:sp>
        <p:nvSpPr>
          <p:cNvPr id="13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2281436"/>
            <a:ext cx="5436096" cy="2376264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Automatsko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paljenje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gašenje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odvod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pepela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kutiju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pepeo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Automatsko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čišćenje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ispušnih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kanala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oprugama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režim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smanjenog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intenziteta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rada za </a:t>
            </a: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paljenje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plamenika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Mogućnost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povezivanja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monitoringa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kotla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putem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interneta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/GSM-a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www.horakypetrojet.cz/editor/filestore/Image/loga_partneri/Ekodesign%20logo_182_x_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98730"/>
            <a:ext cx="1296000" cy="11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28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328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Toplovodni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kotao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MultiBio</a:t>
            </a:r>
            <a:r>
              <a:rPr lang="cs-C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199 ES/PLC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916024"/>
            <a:ext cx="5436096" cy="1944216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Toplovodno</a:t>
            </a:r>
            <a:r>
              <a:rPr lang="cs-CZ" sz="16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kotao</a:t>
            </a:r>
            <a:r>
              <a:rPr lang="cs-CZ" sz="16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1600" b="1" dirty="0" err="1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MultiBio</a:t>
            </a:r>
            <a:r>
              <a:rPr lang="cs-CZ" sz="1600" b="1" dirty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199 ES/PLC</a:t>
            </a: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Certifikat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5.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razreda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drvni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pelet </a:t>
            </a:r>
            <a:r>
              <a:rPr lang="cs-C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cs-CZ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Ekodesign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Certifikat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razreda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biljni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pelet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nedrenu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biomasu „E“</a:t>
            </a: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Kao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gorivo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certificiran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smeđi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ugljen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4.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razreda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buNone/>
            </a:pPr>
            <a:r>
              <a:rPr lang="cs-CZ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pirove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ljuske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razreda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2713484"/>
            <a:ext cx="4716016" cy="2664296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Automatsko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paljenje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gašenje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odvod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pepela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kutiju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pepeo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Automatsko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čišćenje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ispušnih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kanala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oprugama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režim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smanjenog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intenziteta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rada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paljenje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plamenika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Mogućnost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sagorijevanja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iverja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Sučelje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upravljanje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putem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interneta</a:t>
            </a:r>
            <a:endParaRPr lang="cs-CZ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Ekran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boji 5,7 </a:t>
            </a:r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 –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verzija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PLC </a:t>
            </a: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etrojet 1\Dropbox\8.OBRAZOVÁ DOKUMENTACE\OBRAZOVÁ DOKUMENTACE - RENDERY\PIC Hot Water 200\HW_200_01_W_edi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96" t="24026" r="19287" b="20713"/>
          <a:stretch>
            <a:fillRect/>
          </a:stretch>
        </p:blipFill>
        <p:spPr bwMode="auto">
          <a:xfrm>
            <a:off x="4716016" y="1273324"/>
            <a:ext cx="4339264" cy="3024336"/>
          </a:xfrm>
          <a:prstGeom prst="rect">
            <a:avLst/>
          </a:prstGeom>
          <a:noFill/>
        </p:spPr>
      </p:pic>
      <p:pic>
        <p:nvPicPr>
          <p:cNvPr id="9" name="Picture 2" descr="http://www.horakypetrojet.cz/editor/filestore/Image/loga_partneri/Ekodesign%20logo_182_x_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30745"/>
            <a:ext cx="1296000" cy="117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/>
          <a:srcRect l="998" t="1174" b="1120"/>
          <a:stretch>
            <a:fillRect/>
          </a:stretch>
        </p:blipFill>
        <p:spPr bwMode="auto">
          <a:xfrm>
            <a:off x="3491880" y="4280154"/>
            <a:ext cx="1656184" cy="12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520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trojet 1\Dropbox\8.OBRAZOVÁ DOKUMENTACE\OBRAZOVÁ DOKUMENTACE - RENDERY\PIC HW600\HW_600_01_uprava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4216374" y="1057300"/>
            <a:ext cx="4928547" cy="3024336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328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Toplovodni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kotao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MultiBio</a:t>
            </a:r>
            <a:r>
              <a:rPr lang="cs-C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600</a:t>
            </a:r>
            <a:r>
              <a:rPr lang="cs-C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PLC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1273324"/>
            <a:ext cx="4860032" cy="2016224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Toplovodni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kotao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Petrojet </a:t>
            </a:r>
            <a:r>
              <a:rPr lang="cs-CZ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MultiBio</a:t>
            </a:r>
            <a:r>
              <a:rPr lang="cs-C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600 PLC</a:t>
            </a: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Certifikat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5.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razreda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drvni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pelet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Certifikat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razreda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nedrvni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pelet i </a:t>
            </a: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nedrvnu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biomasu </a:t>
            </a:r>
            <a:r>
              <a:rPr lang="cs-C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„E“</a:t>
            </a: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Kao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gorivo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certificirani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smeđi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ugljen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pirove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ljuske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Mogućnost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sagorijevanja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suhog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iverja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746364" y="4933554"/>
            <a:ext cx="1651272" cy="444226"/>
          </a:xfrm>
          <a:prstGeom prst="rect">
            <a:avLst/>
          </a:prstGeom>
        </p:spPr>
      </p:pic>
      <p:sp>
        <p:nvSpPr>
          <p:cNvPr id="13" name="Zástupný symbol pro obsah 6"/>
          <p:cNvSpPr>
            <a:spLocks noGrp="1"/>
          </p:cNvSpPr>
          <p:nvPr>
            <p:ph sz="half" idx="2"/>
          </p:nvPr>
        </p:nvSpPr>
        <p:spPr>
          <a:xfrm>
            <a:off x="-18062" y="3505572"/>
            <a:ext cx="4716016" cy="1368152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Sučelje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upravljanje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putem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interneta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Ekran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boji 5,7 </a:t>
            </a:r>
            <a:r>
              <a:rPr lang="cs-C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 –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verzija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PLC</a:t>
            </a: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Kotao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 u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potpunosti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dodatne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informacije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mogućnostima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kotla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 www.multibio.eu 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obsah 6"/>
          <p:cNvSpPr>
            <a:spLocks noGrp="1"/>
          </p:cNvSpPr>
          <p:nvPr>
            <p:ph sz="half" idx="2"/>
          </p:nvPr>
        </p:nvSpPr>
        <p:spPr>
          <a:xfrm>
            <a:off x="4716016" y="3865612"/>
            <a:ext cx="3600400" cy="1059930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endParaRPr lang="cs-CZ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/>
          <a:srcRect l="998" t="1174" b="1120"/>
          <a:stretch>
            <a:fillRect/>
          </a:stretch>
        </p:blipFill>
        <p:spPr bwMode="auto">
          <a:xfrm>
            <a:off x="6792972" y="4095328"/>
            <a:ext cx="1880307" cy="140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520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328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Toplozračni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kotlovi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MultiBio</a:t>
            </a:r>
            <a:r>
              <a:rPr lang="cs-C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Heater</a:t>
            </a:r>
            <a:endParaRPr lang="cs-CZ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10000"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1561356"/>
            <a:ext cx="3760223" cy="3106964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572000" y="1171228"/>
            <a:ext cx="4499992" cy="1440160"/>
          </a:xfrm>
          <a:solidFill>
            <a:srgbClr val="FFFFF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Snage</a:t>
            </a:r>
            <a:r>
              <a:rPr lang="cs-CZ" sz="16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cs-CZ" sz="1600" b="1" dirty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cs-CZ" sz="1600" b="1" dirty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cs-CZ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</a:t>
            </a:r>
            <a:r>
              <a:rPr lang="cs-CZ" sz="1600" b="1" dirty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kW.</a:t>
            </a:r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Uz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minimalne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troškove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instalacije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goriva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moguće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grijati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skladišne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hale,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proizvodne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pogone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radionice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garaže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sušionice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površine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npr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2000m2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746364" y="4933554"/>
            <a:ext cx="1651272" cy="444226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643200" y="2662831"/>
            <a:ext cx="4500000" cy="584775"/>
          </a:xfrm>
          <a:prstGeom prst="rect">
            <a:avLst/>
          </a:prstGeom>
          <a:solidFill>
            <a:srgbClr val="FFFFF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Grijač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potrebi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moguće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premjestiti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jednog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pogona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drugi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ástupný symbol pro obsah 6"/>
          <p:cNvSpPr txBox="1">
            <a:spLocks/>
          </p:cNvSpPr>
          <p:nvPr/>
        </p:nvSpPr>
        <p:spPr>
          <a:xfrm>
            <a:off x="4644000" y="3289548"/>
            <a:ext cx="4500000" cy="929108"/>
          </a:xfrm>
          <a:prstGeom prst="rect">
            <a:avLst/>
          </a:prstGeom>
          <a:noFill/>
          <a:effectLst/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Automatski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rad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sukladno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željenoj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temperaturi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grijanom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prostoru </a:t>
            </a:r>
          </a:p>
          <a:p>
            <a:pPr marL="0" indent="0">
              <a:buFont typeface="Arial" pitchFamily="34" charset="0"/>
              <a:buNone/>
            </a:pP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Gorivo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drvni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pelet,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biljni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pelet,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nedrvna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biomasa </a:t>
            </a:r>
            <a:r>
              <a:rPr lang="cs-CZ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„E“</a:t>
            </a:r>
          </a:p>
          <a:p>
            <a:pPr marL="0" indent="0">
              <a:buNone/>
            </a:pP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Mogućnost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povezivanja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monitoringa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kotla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putem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interneta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LAN/GSM-a</a:t>
            </a:r>
            <a:endParaRPr lang="cs-CZ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39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328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Grijači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MultiBio</a:t>
            </a:r>
            <a:endParaRPr lang="cs-CZ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746364" y="5077570"/>
            <a:ext cx="1651272" cy="444226"/>
          </a:xfrm>
          <a:prstGeom prst="rect">
            <a:avLst/>
          </a:prstGeom>
        </p:spPr>
      </p:pic>
      <p:pic>
        <p:nvPicPr>
          <p:cNvPr id="5122" name="Picture 2" descr="C:\Users\Petrojet 1\Dropbox\8.OBRAZOVÁ DOKUMENTACE\OBRAZOVÁ DOKUMENTACE - RENDERY\horaky_uprava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827584" y="913283"/>
            <a:ext cx="8244408" cy="4740535"/>
          </a:xfrm>
          <a:prstGeom prst="rect">
            <a:avLst/>
          </a:prstGeom>
          <a:noFill/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179512" y="1849388"/>
            <a:ext cx="5436096" cy="864096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Grijače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moguće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kupiti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zasebno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svrhu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rekonstrukcije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postojećeg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kotla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Certificirani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zasebno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4277004"/>
            <a:ext cx="5436096" cy="1008112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raspolaganju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snazi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10-35 kW, </a:t>
            </a:r>
          </a:p>
          <a:p>
            <a:pPr marL="0" indent="0">
              <a:buNone/>
            </a:pPr>
            <a:r>
              <a:rPr lang="cs-CZ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18-60 kW</a:t>
            </a:r>
          </a:p>
          <a:p>
            <a:pPr marL="0" indent="0">
              <a:buNone/>
            </a:pPr>
            <a:r>
              <a:rPr lang="cs-CZ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67-225 kW  </a:t>
            </a:r>
          </a:p>
          <a:p>
            <a:pPr marL="0" indent="0">
              <a:buNone/>
            </a:pPr>
            <a:r>
              <a:rPr lang="cs-CZ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200-600 kW.</a:t>
            </a:r>
          </a:p>
          <a:p>
            <a:pPr marL="0" indent="0">
              <a:buNone/>
            </a:pPr>
            <a:endParaRPr lang="cs-CZ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205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328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Grijači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MultiBio</a:t>
            </a:r>
            <a:endParaRPr lang="cs-CZ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/>
          <a:srcRect l="998" t="1174" b="1120"/>
          <a:stretch>
            <a:fillRect/>
          </a:stretch>
        </p:blipFill>
        <p:spPr bwMode="auto">
          <a:xfrm>
            <a:off x="611560" y="1993404"/>
            <a:ext cx="3240360" cy="24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/>
          <a:srcRect t="1220" r="1066" b="1494"/>
          <a:stretch>
            <a:fillRect/>
          </a:stretch>
        </p:blipFill>
        <p:spPr bwMode="auto">
          <a:xfrm>
            <a:off x="4355976" y="1129308"/>
            <a:ext cx="2056502" cy="1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/>
          <a:srcRect l="1160" t="2320" r="1220" b="1382"/>
          <a:stretch>
            <a:fillRect/>
          </a:stretch>
        </p:blipFill>
        <p:spPr bwMode="auto">
          <a:xfrm>
            <a:off x="6876256" y="2569468"/>
            <a:ext cx="2072192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/>
          <a:srcRect l="1354" t="1174" r="1532" b="1338"/>
          <a:stretch>
            <a:fillRect/>
          </a:stretch>
        </p:blipFill>
        <p:spPr bwMode="auto">
          <a:xfrm>
            <a:off x="4427984" y="3361556"/>
            <a:ext cx="2032933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755576" y="15613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Ekran</a:t>
            </a:r>
            <a:r>
              <a:rPr lang="cs-CZ" b="1" dirty="0" smtClean="0"/>
              <a:t> </a:t>
            </a:r>
            <a:r>
              <a:rPr lang="cs-CZ" b="1" dirty="0" err="1" smtClean="0"/>
              <a:t>kotla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804248" y="218968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/>
              <a:t>Prijava</a:t>
            </a:r>
            <a:r>
              <a:rPr lang="cs-CZ" sz="1400" dirty="0" smtClean="0"/>
              <a:t> na web </a:t>
            </a:r>
            <a:r>
              <a:rPr lang="cs-CZ" sz="1400" dirty="0" err="1" smtClean="0"/>
              <a:t>sučelje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2595205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3600" b="1" dirty="0" err="1">
                <a:solidFill>
                  <a:schemeClr val="bg1"/>
                </a:solidFill>
              </a:rPr>
              <a:t>P</a:t>
            </a:r>
            <a:r>
              <a:rPr lang="cs-CZ" sz="3600" b="1" dirty="0" err="1" smtClean="0">
                <a:solidFill>
                  <a:schemeClr val="bg1"/>
                </a:solidFill>
              </a:rPr>
              <a:t>rednosti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proizvoda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MultiBio</a:t>
            </a:r>
            <a:endParaRPr lang="cs-CZ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771416" y="5161756"/>
            <a:ext cx="1651272" cy="444226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25052" y="953533"/>
            <a:ext cx="9144000" cy="4020270"/>
          </a:xfrm>
          <a:prstGeom prst="rect">
            <a:avLst/>
          </a:prstGeom>
          <a:solidFill>
            <a:srgbClr val="FFFFF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Certifikat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sagorijevanje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nedrvne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biomase –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biljnog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peleta i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nepeletiranog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materijala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„E</a:t>
            </a:r>
            <a:r>
              <a:rPr lang="cs-CZ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</a:p>
          <a:p>
            <a:pPr>
              <a:spcBef>
                <a:spcPts val="600"/>
              </a:spcBef>
            </a:pP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Certifikat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sagorijevanje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drvnog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peleta</a:t>
            </a:r>
            <a:endParaRPr lang="cs-CZ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Automatsko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paljenje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gašenje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sukladno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postavkama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(termostat)</a:t>
            </a:r>
            <a:endParaRPr lang="cs-CZ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Automatsko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dodavanje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goriva</a:t>
            </a:r>
            <a:endParaRPr lang="cs-CZ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Automatski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odvod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pepela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kutiju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pepeo</a:t>
            </a:r>
            <a:endParaRPr lang="cs-CZ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Automatsko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čišćenje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ispušnih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kanala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oprugama</a:t>
            </a:r>
            <a:endParaRPr lang="cs-CZ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Kotao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koristi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režim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smanjenog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intenziteta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rada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koji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jako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šteti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kotlu i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tijekom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kojeg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orivo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neprestano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tinja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svojim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mirisom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opterećuje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okolinu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već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režimu START-STOP</a:t>
            </a:r>
            <a:endParaRPr lang="cs-CZ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Jednostavno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upravljanje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cijelim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sistemom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Odabir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goriva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unaprijed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podešenim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PRESET-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om</a:t>
            </a:r>
            <a:endParaRPr lang="cs-CZ" sz="1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Elektronika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kotla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upravlja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akumulacijskim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rezervoarom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zaštitom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od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korozije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niskim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temperaturama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jamči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dugotrajnost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kotla</a:t>
            </a:r>
            <a:endParaRPr lang="cs-CZ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Modulacija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snage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kotla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sukladno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potrebama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grijanog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objekta</a:t>
            </a:r>
            <a:endParaRPr lang="cs-CZ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Informacije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aktualnim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mogućnostima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subvencija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pojedine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kotlove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možete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pronaći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 našem webu.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Informacije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 našem webu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možete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dobiti na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različitim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jezicima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čak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vezano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naša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zastupništva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inozemstvu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cs-CZ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Kotlove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grijače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razvila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 i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proizvela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češka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tvrtka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Petrojet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Trade</a:t>
            </a:r>
            <a:r>
              <a:rPr lang="cs-CZ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d.o.o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 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Republici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Češkoj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certificirani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</a:t>
            </a:r>
            <a:r>
              <a:rPr lang="cs-CZ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cs-CZ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SZU-u </a:t>
            </a:r>
            <a:r>
              <a:rPr lang="cs-CZ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Brno</a:t>
            </a:r>
          </a:p>
        </p:txBody>
      </p:sp>
    </p:spTree>
    <p:extLst>
      <p:ext uri="{BB962C8B-B14F-4D97-AF65-F5344CB8AC3E}">
        <p14:creationId xmlns:p14="http://schemas.microsoft.com/office/powerpoint/2010/main" xmlns="" val="1663471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390306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cs-CZ" sz="3500" b="1" dirty="0" smtClean="0"/>
              <a:t>Proizvođač:</a:t>
            </a:r>
            <a:endParaRPr lang="cs-CZ" sz="3500" b="1" dirty="0" smtClean="0"/>
          </a:p>
          <a:p>
            <a:pPr marL="0" indent="0" algn="ctr">
              <a:buNone/>
            </a:pPr>
            <a:r>
              <a:rPr lang="cs-CZ" sz="2800" dirty="0" smtClean="0"/>
              <a:t>Petrojet </a:t>
            </a:r>
            <a:r>
              <a:rPr lang="cs-CZ" sz="2800" dirty="0"/>
              <a:t>Trade s.r.o.</a:t>
            </a:r>
            <a:br>
              <a:rPr lang="cs-CZ" sz="2800" dirty="0"/>
            </a:br>
            <a:r>
              <a:rPr lang="cs-CZ" sz="2800" dirty="0"/>
              <a:t>U koupaliště 2707</a:t>
            </a:r>
            <a:br>
              <a:rPr lang="cs-CZ" sz="2800" dirty="0"/>
            </a:br>
            <a:r>
              <a:rPr lang="cs-CZ" sz="2800" dirty="0"/>
              <a:t>269 01 </a:t>
            </a:r>
            <a:r>
              <a:rPr lang="cs-CZ" sz="2800" dirty="0" smtClean="0"/>
              <a:t>Rakovník</a:t>
            </a:r>
          </a:p>
          <a:p>
            <a:pPr marL="0" indent="0" algn="ctr">
              <a:buNone/>
            </a:pPr>
            <a:r>
              <a:rPr lang="cs-CZ" sz="2800" dirty="0" smtClean="0"/>
              <a:t>Republika Češka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tel.:+420 777 700 096 – 97</a:t>
            </a:r>
            <a:br>
              <a:rPr lang="cs-CZ" sz="2800" dirty="0"/>
            </a:br>
            <a:r>
              <a:rPr lang="cs-CZ" sz="2800" dirty="0"/>
              <a:t>mail: </a:t>
            </a:r>
            <a:r>
              <a:rPr lang="cs-CZ" sz="2800" dirty="0" err="1">
                <a:hlinkClick r:id="rId2"/>
              </a:rPr>
              <a:t>info@multibio</a:t>
            </a:r>
            <a:r>
              <a:rPr lang="en-US" sz="2800" dirty="0">
                <a:hlinkClick r:id="rId2"/>
              </a:rPr>
              <a:t>.</a:t>
            </a:r>
            <a:r>
              <a:rPr lang="en-US" sz="2800" dirty="0" err="1">
                <a:hlinkClick r:id="rId2"/>
              </a:rPr>
              <a:t>eu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web: </a:t>
            </a:r>
            <a:r>
              <a:rPr lang="en-US" sz="2800" dirty="0">
                <a:hlinkClick r:id="rId3"/>
              </a:rPr>
              <a:t>www.</a:t>
            </a:r>
            <a:r>
              <a:rPr lang="cs-CZ" sz="2800" dirty="0">
                <a:hlinkClick r:id="rId3"/>
              </a:rPr>
              <a:t>multibio</a:t>
            </a:r>
            <a:r>
              <a:rPr lang="en-US" sz="2800" dirty="0" smtClean="0">
                <a:hlinkClick r:id="rId3"/>
              </a:rPr>
              <a:t>.</a:t>
            </a:r>
            <a:r>
              <a:rPr lang="en-US" sz="2800" dirty="0" err="1" smtClean="0">
                <a:hlinkClick r:id="rId3"/>
              </a:rPr>
              <a:t>eu</a:t>
            </a:r>
            <a:endParaRPr lang="hr-HR" sz="2800" dirty="0" smtClean="0"/>
          </a:p>
          <a:p>
            <a:pPr marL="0" indent="0" algn="ctr">
              <a:buNone/>
            </a:pPr>
            <a:r>
              <a:rPr lang="hr-HR" sz="3500" b="1" dirty="0" smtClean="0"/>
              <a:t>Uvoznik za Republiku Hrvatsku:</a:t>
            </a:r>
          </a:p>
          <a:p>
            <a:pPr marL="0" indent="0" algn="ctr">
              <a:buNone/>
            </a:pPr>
            <a:r>
              <a:rPr lang="hr-HR" sz="2800" dirty="0" smtClean="0"/>
              <a:t>EURO-TIM d.o.o.</a:t>
            </a:r>
          </a:p>
          <a:p>
            <a:pPr marL="0" indent="0" algn="ctr">
              <a:buNone/>
            </a:pPr>
            <a:r>
              <a:rPr lang="hr-HR" sz="2800" dirty="0" err="1" smtClean="0"/>
              <a:t>Kujnik</a:t>
            </a:r>
            <a:r>
              <a:rPr lang="hr-HR" sz="2800" dirty="0" smtClean="0"/>
              <a:t> 61</a:t>
            </a:r>
          </a:p>
          <a:p>
            <a:pPr marL="0" indent="0" algn="ctr">
              <a:buNone/>
            </a:pPr>
            <a:r>
              <a:rPr lang="hr-HR" sz="2800" dirty="0" smtClean="0"/>
              <a:t> 35250 Oriovac</a:t>
            </a:r>
          </a:p>
          <a:p>
            <a:pPr marL="0" indent="0" algn="ctr">
              <a:buNone/>
            </a:pPr>
            <a:r>
              <a:rPr lang="hr-HR" sz="2800" dirty="0" smtClean="0"/>
              <a:t>Republika Hrvatska</a:t>
            </a:r>
            <a:endParaRPr lang="hr-HR" sz="2800" dirty="0" smtClean="0"/>
          </a:p>
          <a:p>
            <a:pPr marL="0" indent="0" algn="ctr">
              <a:buNone/>
            </a:pPr>
            <a:r>
              <a:rPr lang="hr-HR" sz="2800" dirty="0" smtClean="0"/>
              <a:t> </a:t>
            </a:r>
            <a:r>
              <a:rPr lang="hr-HR" sz="2800" dirty="0" err="1" smtClean="0"/>
              <a:t>tel</a:t>
            </a:r>
            <a:r>
              <a:rPr lang="hr-HR" sz="2800" dirty="0" smtClean="0"/>
              <a:t>.: +385 98 696 783</a:t>
            </a:r>
          </a:p>
          <a:p>
            <a:pPr marL="0" indent="0" algn="ctr">
              <a:buNone/>
            </a:pPr>
            <a:r>
              <a:rPr lang="hr-HR" sz="2800" dirty="0" smtClean="0"/>
              <a:t>           +385 99 229 11 50</a:t>
            </a:r>
          </a:p>
          <a:p>
            <a:pPr marL="0" indent="0" algn="ctr">
              <a:buNone/>
            </a:pPr>
            <a:r>
              <a:rPr lang="hr-HR" sz="2800" dirty="0" smtClean="0"/>
              <a:t>     035/430-018</a:t>
            </a:r>
          </a:p>
          <a:p>
            <a:pPr marL="0" indent="0" algn="ctr">
              <a:buNone/>
            </a:pPr>
            <a:r>
              <a:rPr lang="hr-HR" sz="2800" dirty="0" err="1" smtClean="0"/>
              <a:t>Mail</a:t>
            </a:r>
            <a:r>
              <a:rPr lang="hr-HR" sz="2800" dirty="0" smtClean="0"/>
              <a:t>: </a:t>
            </a:r>
            <a:r>
              <a:rPr lang="hr-HR" sz="2800" dirty="0" err="1" smtClean="0">
                <a:hlinkClick r:id="rId4"/>
              </a:rPr>
              <a:t>darko.grivicic</a:t>
            </a:r>
            <a:r>
              <a:rPr lang="hr-HR" sz="2800" dirty="0" smtClean="0">
                <a:hlinkClick r:id="rId4"/>
              </a:rPr>
              <a:t>@</a:t>
            </a:r>
            <a:r>
              <a:rPr lang="hr-HR" sz="2800" dirty="0" err="1" smtClean="0">
                <a:hlinkClick r:id="rId4"/>
              </a:rPr>
              <a:t>gmail.com</a:t>
            </a:r>
            <a:endParaRPr lang="hr-HR" sz="2800" dirty="0" smtClean="0"/>
          </a:p>
          <a:p>
            <a:pPr marL="0" indent="0" algn="ctr">
              <a:buNone/>
            </a:pPr>
            <a:r>
              <a:rPr lang="hr-HR" sz="2800" dirty="0" smtClean="0"/>
              <a:t>Web</a:t>
            </a:r>
            <a:r>
              <a:rPr lang="hr-HR" sz="2800" dirty="0" smtClean="0"/>
              <a:t>: </a:t>
            </a:r>
            <a:r>
              <a:rPr lang="hr-HR" sz="2800" dirty="0" err="1" smtClean="0"/>
              <a:t>www.euro</a:t>
            </a:r>
            <a:r>
              <a:rPr lang="hr-HR" sz="2800" dirty="0" smtClean="0"/>
              <a:t>-</a:t>
            </a:r>
            <a:r>
              <a:rPr lang="hr-HR" sz="2800" smtClean="0"/>
              <a:t>tim.com</a:t>
            </a:r>
            <a:endParaRPr lang="hr-HR" sz="2800" dirty="0" smtClean="0"/>
          </a:p>
          <a:p>
            <a:pPr marL="0" indent="0" algn="ctr">
              <a:buNone/>
            </a:pPr>
            <a:endParaRPr lang="hr-HR" sz="2800" dirty="0" smtClean="0"/>
          </a:p>
          <a:p>
            <a:pPr marL="0" indent="0" algn="ctr">
              <a:buNone/>
            </a:pPr>
            <a:r>
              <a:rPr lang="hr-HR" sz="2800" dirty="0" smtClean="0"/>
              <a:t> </a:t>
            </a:r>
            <a:endParaRPr lang="en-US" sz="2800" dirty="0"/>
          </a:p>
          <a:p>
            <a:pPr marL="0" indent="0" algn="ctr">
              <a:buNone/>
            </a:pPr>
            <a:r>
              <a:rPr lang="hr-HR" sz="2800" dirty="0" smtClean="0"/>
              <a:t>Posjetite nas ili trgovine s našim proizvodima kako biste testirali Vaše vlastito gorivo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err="1" smtClean="0"/>
              <a:t>Testove</a:t>
            </a:r>
            <a:r>
              <a:rPr lang="cs-CZ" sz="2800" dirty="0" smtClean="0"/>
              <a:t> </a:t>
            </a:r>
            <a:r>
              <a:rPr lang="cs-CZ" sz="2800" dirty="0" err="1" smtClean="0"/>
              <a:t>goriva</a:t>
            </a:r>
            <a:r>
              <a:rPr lang="cs-CZ" sz="2800" dirty="0" smtClean="0"/>
              <a:t> </a:t>
            </a:r>
            <a:r>
              <a:rPr lang="cs-CZ" sz="2800" dirty="0" err="1" smtClean="0"/>
              <a:t>možete</a:t>
            </a:r>
            <a:r>
              <a:rPr lang="cs-CZ" sz="2800" dirty="0" smtClean="0"/>
              <a:t> </a:t>
            </a:r>
            <a:r>
              <a:rPr lang="cs-CZ" sz="2800" dirty="0" err="1" smtClean="0"/>
              <a:t>pronaći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5" action="ppaction://hlinkfile"/>
              </a:rPr>
              <a:t>OVDJE</a:t>
            </a:r>
            <a:endParaRPr lang="cs-CZ" sz="2800" dirty="0"/>
          </a:p>
          <a:p>
            <a:pPr marL="0" indent="0" algn="ctr">
              <a:buNone/>
            </a:pP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746364" y="4933554"/>
            <a:ext cx="1651272" cy="44422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adpis 4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952500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Kontakt</a:t>
            </a:r>
            <a:endParaRPr lang="cs-CZ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64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0" y="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Glavni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proizvodi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Obrázek 1" descr="1000kW_01_uprava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0" y="913284"/>
            <a:ext cx="2808312" cy="2664296"/>
          </a:xfrm>
          <a:prstGeom prst="rect">
            <a:avLst/>
          </a:prstGeom>
        </p:spPr>
      </p:pic>
      <p:pic>
        <p:nvPicPr>
          <p:cNvPr id="8" name="Obrázek 4" descr="HA_30_01_uprava_2.jpg"/>
          <p:cNvPicPr/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>
          <a:xfrm>
            <a:off x="3419872" y="3361556"/>
            <a:ext cx="2515462" cy="2160240"/>
          </a:xfrm>
          <a:prstGeom prst="rect">
            <a:avLst/>
          </a:prstGeom>
        </p:spPr>
      </p:pic>
      <p:pic>
        <p:nvPicPr>
          <p:cNvPr id="9" name="Obrázek 6" descr="H200 predek.jpg"/>
          <p:cNvPicPr/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>
          <a:xfrm>
            <a:off x="5724128" y="985292"/>
            <a:ext cx="3242290" cy="2304256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843808" y="1561356"/>
            <a:ext cx="2448272" cy="1152128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cs-CZ" sz="1200" b="1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Grijači</a:t>
            </a:r>
            <a:r>
              <a:rPr lang="cs-CZ" sz="12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MultiBio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imaju</a:t>
            </a:r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unikatnu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izvedbu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rotacijske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rešetke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aglomerirana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goriva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Učinkovitost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sagorijevanja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kod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njih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iznosi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 96%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uz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ekstremno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niske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emisije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</a:t>
            </a:r>
            <a:endParaRPr lang="cs-CZ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83568" y="3937620"/>
            <a:ext cx="2880320" cy="864096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>
              <a:spcBef>
                <a:spcPct val="20000"/>
              </a:spcBef>
            </a:pP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Osim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što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odlikuju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unikatnim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osobinama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tijekom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rada, </a:t>
            </a:r>
            <a:r>
              <a:rPr lang="cs-CZ" sz="1200" b="1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toplozračni</a:t>
            </a:r>
            <a:r>
              <a:rPr lang="cs-CZ" sz="12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grijači</a:t>
            </a:r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jednostavni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fleksibilni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instalaciju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hale i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proizvodne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pogone</a:t>
            </a:r>
            <a:endParaRPr lang="cs-CZ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lang="cs-CZ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300192" y="3145532"/>
            <a:ext cx="2843808" cy="10801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spcBef>
                <a:spcPct val="20000"/>
              </a:spcBef>
            </a:pP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cs-CZ" sz="16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toplovodnim</a:t>
            </a:r>
            <a:r>
              <a:rPr lang="cs-CZ" sz="16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kotlovima</a:t>
            </a:r>
            <a:r>
              <a:rPr lang="cs-CZ" sz="1600" b="1" dirty="0" smtClean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može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sagorijevati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drvni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nedrvni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pelet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niske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kvalitete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cijene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Zbog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toga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investitori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vrlo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zadovoljni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svojim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investiranjem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izgradnju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kotlovnica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prodajom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toplinske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energie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horakypetrojet.cz/editor/filestore/Image/loga_partneri/Ekodesign%20logo_182_x_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53644"/>
            <a:ext cx="1491595" cy="135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2500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</a:rPr>
              <a:t>Glavne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značajke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3034308"/>
            <a:ext cx="8424936" cy="23434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Sagorijevanje drvnog peleta niske kvalitete = </a:t>
            </a:r>
            <a:r>
              <a:rPr lang="cs-CZ" b="1" dirty="0">
                <a:solidFill>
                  <a:srgbClr val="4FA833"/>
                </a:solidFill>
              </a:rPr>
              <a:t>j</a:t>
            </a:r>
            <a:r>
              <a:rPr lang="cs-CZ" b="1" dirty="0" smtClean="0">
                <a:solidFill>
                  <a:srgbClr val="4FA833"/>
                </a:solidFill>
              </a:rPr>
              <a:t>eftin </a:t>
            </a:r>
            <a:r>
              <a:rPr lang="cs-CZ" b="1" dirty="0" smtClean="0">
                <a:solidFill>
                  <a:srgbClr val="4FA833"/>
                </a:solidFill>
              </a:rPr>
              <a:t>pelet</a:t>
            </a:r>
            <a:endParaRPr lang="cs-CZ" b="1" dirty="0">
              <a:solidFill>
                <a:srgbClr val="4FA833"/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S </a:t>
            </a:r>
            <a:r>
              <a:rPr lang="cs-CZ" b="1" dirty="0" smtClean="0"/>
              <a:t>primjesama kore, s velikim udjelom trunja</a:t>
            </a:r>
            <a:endParaRPr lang="cs-CZ" b="1" u="sng" dirty="0"/>
          </a:p>
          <a:p>
            <a:pPr marL="0" indent="0">
              <a:buNone/>
            </a:pPr>
            <a:r>
              <a:rPr lang="cs-CZ" b="1" dirty="0" err="1" smtClean="0"/>
              <a:t>Sagorijevanje</a:t>
            </a:r>
            <a:r>
              <a:rPr lang="cs-CZ" b="1" dirty="0" smtClean="0"/>
              <a:t> </a:t>
            </a:r>
            <a:r>
              <a:rPr lang="cs-CZ" b="1" dirty="0" err="1" smtClean="0"/>
              <a:t>biljnog</a:t>
            </a:r>
            <a:r>
              <a:rPr lang="cs-CZ" b="1" dirty="0" smtClean="0"/>
              <a:t> peleta = </a:t>
            </a:r>
            <a:r>
              <a:rPr lang="cs-CZ" b="1" dirty="0" err="1" smtClean="0">
                <a:solidFill>
                  <a:srgbClr val="4FA833"/>
                </a:solidFill>
              </a:rPr>
              <a:t>jeftin</a:t>
            </a:r>
            <a:r>
              <a:rPr lang="cs-CZ" b="1" dirty="0" smtClean="0">
                <a:solidFill>
                  <a:srgbClr val="4FA833"/>
                </a:solidFill>
              </a:rPr>
              <a:t> pelet</a:t>
            </a:r>
            <a:endParaRPr lang="cs-CZ" b="1" dirty="0">
              <a:solidFill>
                <a:srgbClr val="4FA833"/>
              </a:solidFill>
            </a:endParaRPr>
          </a:p>
          <a:p>
            <a:pPr marL="0" indent="0">
              <a:buNone/>
            </a:pPr>
            <a:r>
              <a:rPr lang="cs-CZ" b="1" dirty="0" err="1" smtClean="0"/>
              <a:t>Sagorijevanje</a:t>
            </a:r>
            <a:r>
              <a:rPr lang="cs-CZ" b="1" dirty="0" smtClean="0"/>
              <a:t> </a:t>
            </a:r>
            <a:r>
              <a:rPr lang="cs-CZ" b="1" dirty="0" err="1" smtClean="0"/>
              <a:t>poljoprivrednih</a:t>
            </a:r>
            <a:r>
              <a:rPr lang="cs-CZ" b="1" dirty="0" smtClean="0"/>
              <a:t> </a:t>
            </a:r>
            <a:r>
              <a:rPr lang="cs-CZ" b="1" dirty="0" err="1" smtClean="0"/>
              <a:t>ostataka</a:t>
            </a:r>
            <a:r>
              <a:rPr lang="cs-CZ" b="1" dirty="0" smtClean="0"/>
              <a:t> = </a:t>
            </a:r>
            <a:r>
              <a:rPr lang="cs-CZ" b="1" dirty="0" err="1" smtClean="0">
                <a:solidFill>
                  <a:srgbClr val="4FA833"/>
                </a:solidFill>
              </a:rPr>
              <a:t>jeftino</a:t>
            </a:r>
            <a:r>
              <a:rPr lang="cs-CZ" b="1" dirty="0" smtClean="0">
                <a:solidFill>
                  <a:srgbClr val="4FA833"/>
                </a:solidFill>
              </a:rPr>
              <a:t> </a:t>
            </a:r>
            <a:r>
              <a:rPr lang="cs-CZ" b="1" dirty="0" err="1" smtClean="0">
                <a:solidFill>
                  <a:srgbClr val="4FA833"/>
                </a:solidFill>
              </a:rPr>
              <a:t>gorivo</a:t>
            </a:r>
            <a:endParaRPr lang="cs-CZ" b="1" dirty="0">
              <a:solidFill>
                <a:srgbClr val="4FA833"/>
              </a:solidFill>
            </a:endParaRPr>
          </a:p>
          <a:p>
            <a:pPr marL="0" indent="0">
              <a:buNone/>
            </a:pPr>
            <a:r>
              <a:rPr lang="cs-CZ" b="1" dirty="0" err="1" smtClean="0"/>
              <a:t>Automatski</a:t>
            </a:r>
            <a:r>
              <a:rPr lang="cs-CZ" b="1" dirty="0" smtClean="0"/>
              <a:t> rad = </a:t>
            </a:r>
            <a:r>
              <a:rPr lang="cs-CZ" b="1" dirty="0" err="1" smtClean="0">
                <a:solidFill>
                  <a:srgbClr val="4FA833"/>
                </a:solidFill>
              </a:rPr>
              <a:t>ekološki</a:t>
            </a:r>
            <a:r>
              <a:rPr lang="cs-CZ" b="1" dirty="0" smtClean="0">
                <a:solidFill>
                  <a:srgbClr val="4FA833"/>
                </a:solidFill>
              </a:rPr>
              <a:t> rad</a:t>
            </a:r>
            <a:endParaRPr lang="cs-CZ" b="1" dirty="0">
              <a:solidFill>
                <a:srgbClr val="4FA833"/>
              </a:solidFill>
            </a:endParaRPr>
          </a:p>
          <a:p>
            <a:pPr marL="0" indent="0">
              <a:buNone/>
            </a:pPr>
            <a:r>
              <a:rPr lang="cs-CZ" b="1" dirty="0" err="1" smtClean="0"/>
              <a:t>Certifikat</a:t>
            </a:r>
            <a:r>
              <a:rPr lang="cs-CZ" b="1" dirty="0" smtClean="0"/>
              <a:t> za </a:t>
            </a:r>
            <a:r>
              <a:rPr lang="cs-CZ" b="1" dirty="0" err="1" smtClean="0">
                <a:solidFill>
                  <a:srgbClr val="4FA833"/>
                </a:solidFill>
              </a:rPr>
              <a:t>biljni</a:t>
            </a:r>
            <a:r>
              <a:rPr lang="cs-CZ" b="1" dirty="0" smtClean="0">
                <a:solidFill>
                  <a:srgbClr val="4FA833"/>
                </a:solidFill>
              </a:rPr>
              <a:t> </a:t>
            </a:r>
            <a:r>
              <a:rPr lang="cs-CZ" b="1" dirty="0" smtClean="0"/>
              <a:t>i </a:t>
            </a:r>
            <a:r>
              <a:rPr lang="cs-CZ" b="1" dirty="0" err="1" smtClean="0"/>
              <a:t>drvni</a:t>
            </a:r>
            <a:r>
              <a:rPr lang="cs-CZ" b="1" dirty="0" smtClean="0"/>
              <a:t> pelet = </a:t>
            </a:r>
            <a:r>
              <a:rPr lang="cs-CZ" b="1" dirty="0" err="1" smtClean="0">
                <a:solidFill>
                  <a:srgbClr val="4FA833"/>
                </a:solidFill>
              </a:rPr>
              <a:t>legalno</a:t>
            </a:r>
            <a:r>
              <a:rPr lang="cs-CZ" b="1" dirty="0" smtClean="0">
                <a:solidFill>
                  <a:srgbClr val="4FA833"/>
                </a:solidFill>
              </a:rPr>
              <a:t> </a:t>
            </a:r>
            <a:r>
              <a:rPr lang="cs-CZ" b="1" dirty="0" err="1" smtClean="0">
                <a:solidFill>
                  <a:srgbClr val="4FA833"/>
                </a:solidFill>
              </a:rPr>
              <a:t>sagorijevanje</a:t>
            </a:r>
            <a:r>
              <a:rPr lang="cs-CZ" b="1" dirty="0" smtClean="0">
                <a:solidFill>
                  <a:srgbClr val="4FA833"/>
                </a:solidFill>
              </a:rPr>
              <a:t> </a:t>
            </a:r>
            <a:r>
              <a:rPr lang="cs-CZ" b="1" dirty="0" err="1" smtClean="0">
                <a:solidFill>
                  <a:srgbClr val="4FA833"/>
                </a:solidFill>
              </a:rPr>
              <a:t>jeftinog</a:t>
            </a:r>
            <a:r>
              <a:rPr lang="cs-CZ" b="1" dirty="0" smtClean="0">
                <a:solidFill>
                  <a:srgbClr val="4FA833"/>
                </a:solidFill>
              </a:rPr>
              <a:t> peleta</a:t>
            </a:r>
            <a:endParaRPr lang="cs-CZ" b="1" dirty="0">
              <a:solidFill>
                <a:srgbClr val="4FA833"/>
              </a:solidFill>
            </a:endParaRPr>
          </a:p>
        </p:txBody>
      </p:sp>
      <p:sp>
        <p:nvSpPr>
          <p:cNvPr id="4" name="Zástupný symbol pro obsah 5"/>
          <p:cNvSpPr txBox="1">
            <a:spLocks/>
          </p:cNvSpPr>
          <p:nvPr/>
        </p:nvSpPr>
        <p:spPr>
          <a:xfrm>
            <a:off x="395536" y="1345332"/>
            <a:ext cx="8208912" cy="1296144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A8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MultiBio</a:t>
            </a:r>
            <a:r>
              <a:rPr kumimoji="0" lang="cs-CZ" sz="3200" b="1" i="0" u="none" strike="noStrike" kern="1200" cap="none" spc="0" normalizeH="0" noProof="0" dirty="0">
                <a:ln>
                  <a:noFill/>
                </a:ln>
                <a:solidFill>
                  <a:srgbClr val="4FA8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4FA8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donosi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rgbClr val="4FA8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4FA8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jeftinije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rgbClr val="4FA8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4FA8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grijanje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rgbClr val="4FA8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4FA8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čak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rgbClr val="4FA8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do 50%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A8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 odnosu </a:t>
            </a:r>
            <a:r>
              <a:rPr lang="cs-CZ" sz="3200" b="1" dirty="0">
                <a:solidFill>
                  <a:srgbClr val="4FA83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A8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kumimoji="0" 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A8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standardne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A8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A8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kotlove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A8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na pelet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4FA8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0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umenta.cz/obrazky/semena/horcice-sareptsk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16228" y="2929508"/>
            <a:ext cx="2088232" cy="138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cs-CZ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328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Glavna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goriva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proizvode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MultiBio</a:t>
            </a:r>
            <a:endParaRPr lang="cs-CZ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1220715"/>
            <a:ext cx="1795893" cy="864096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Pelet od slame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746364" y="4933555"/>
            <a:ext cx="1651272" cy="444226"/>
          </a:xfrm>
          <a:prstGeom prst="rect">
            <a:avLst/>
          </a:prstGeom>
        </p:spPr>
      </p:pic>
      <p:sp>
        <p:nvSpPr>
          <p:cNvPr id="13" name="Zástupný symbol pro obsah 6"/>
          <p:cNvSpPr>
            <a:spLocks noGrp="1"/>
          </p:cNvSpPr>
          <p:nvPr>
            <p:ph sz="half" idx="2"/>
          </p:nvPr>
        </p:nvSpPr>
        <p:spPr>
          <a:xfrm>
            <a:off x="4593600" y="1237320"/>
            <a:ext cx="4082856" cy="1368152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Drvni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pelet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biom.cz/aa/img.php?src=/upload/9dde8a86bc39c815ad93f4e52cbe3ebf/kott_1.JPG&amp;w=3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3277547"/>
            <a:ext cx="2857500" cy="1785938"/>
          </a:xfrm>
          <a:prstGeom prst="rect">
            <a:avLst/>
          </a:prstGeom>
          <a:noFill/>
        </p:spPr>
      </p:pic>
      <p:pic>
        <p:nvPicPr>
          <p:cNvPr id="1030" name="Picture 6" descr="http://ceska-peleta.cz/wp-content/uploads/1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29322" y="1214426"/>
            <a:ext cx="2592037" cy="1440160"/>
          </a:xfrm>
          <a:prstGeom prst="rect">
            <a:avLst/>
          </a:prstGeom>
          <a:noFill/>
        </p:spPr>
      </p:pic>
      <p:pic>
        <p:nvPicPr>
          <p:cNvPr id="1032" name="Picture 8" descr="http://files.sennepelety.cz/200000004-6b6e86c68a/500000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43299" y="1129308"/>
            <a:ext cx="2440669" cy="1020113"/>
          </a:xfrm>
          <a:prstGeom prst="rect">
            <a:avLst/>
          </a:prstGeom>
          <a:noFill/>
        </p:spPr>
      </p:pic>
      <p:pic>
        <p:nvPicPr>
          <p:cNvPr id="1034" name="Picture 10" descr="http://inwo.cz/wp-content/uploads/2014/06/7.-Pelety-sl%C3%A1ma-8mm-1024x66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850369"/>
            <a:ext cx="2424807" cy="1320147"/>
          </a:xfrm>
          <a:prstGeom prst="rect">
            <a:avLst/>
          </a:prstGeom>
          <a:noFill/>
        </p:spPr>
      </p:pic>
      <p:sp>
        <p:nvSpPr>
          <p:cNvPr id="15" name="Zástupný symbol pro obsah 6"/>
          <p:cNvSpPr>
            <a:spLocks noGrp="1"/>
          </p:cNvSpPr>
          <p:nvPr>
            <p:ph sz="half" idx="2"/>
          </p:nvPr>
        </p:nvSpPr>
        <p:spPr>
          <a:xfrm>
            <a:off x="6349380" y="2935421"/>
            <a:ext cx="2592288" cy="2220247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Pelet od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kore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ástupný symbol pro obsah 6"/>
          <p:cNvSpPr>
            <a:spLocks noGrp="1"/>
          </p:cNvSpPr>
          <p:nvPr>
            <p:ph sz="half" idx="2"/>
          </p:nvPr>
        </p:nvSpPr>
        <p:spPr>
          <a:xfrm>
            <a:off x="35496" y="2497460"/>
            <a:ext cx="3384376" cy="2088232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Pelet od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sijena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Pelet od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energetskih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plodova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ástupný symbol pro obsah 6"/>
          <p:cNvSpPr>
            <a:spLocks noGrp="1"/>
          </p:cNvSpPr>
          <p:nvPr>
            <p:ph sz="half" idx="2"/>
          </p:nvPr>
        </p:nvSpPr>
        <p:spPr>
          <a:xfrm>
            <a:off x="2944220" y="2677480"/>
            <a:ext cx="4320480" cy="1577045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Ostaci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nakon</a:t>
            </a: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čišćenja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Gorušica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Suncokret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Repica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Žitarice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6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328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</a:rPr>
              <a:t>Toplovodni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</a:rPr>
              <a:t>kotao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</a:rPr>
              <a:t> – pelet od </a:t>
            </a:r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</a:rPr>
              <a:t>suncokreta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cs-CZ" sz="2800" b="1" dirty="0">
                <a:solidFill>
                  <a:schemeClr val="bg1"/>
                </a:solidFill>
                <a:latin typeface="Arial" pitchFamily="34" charset="0"/>
              </a:rPr>
              <a:t>– 5000 m</a:t>
            </a:r>
            <a:r>
              <a:rPr lang="cs-CZ" sz="2800" b="1" baseline="30000" dirty="0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en-US" sz="28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1417340"/>
            <a:ext cx="5436096" cy="864096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3035"/>
          <a:stretch>
            <a:fillRect/>
          </a:stretch>
        </p:blipFill>
        <p:spPr>
          <a:xfrm>
            <a:off x="3746364" y="5221586"/>
            <a:ext cx="1651272" cy="444226"/>
          </a:xfrm>
          <a:prstGeom prst="rect">
            <a:avLst/>
          </a:prstGeom>
        </p:spPr>
      </p:pic>
      <p:grpSp>
        <p:nvGrpSpPr>
          <p:cNvPr id="27" name="Skupina 26"/>
          <p:cNvGrpSpPr>
            <a:grpSpLocks noChangeAspect="1"/>
          </p:cNvGrpSpPr>
          <p:nvPr/>
        </p:nvGrpSpPr>
        <p:grpSpPr>
          <a:xfrm>
            <a:off x="107504" y="982115"/>
            <a:ext cx="4204190" cy="3240000"/>
            <a:chOff x="971600" y="1633364"/>
            <a:chExt cx="3327928" cy="2495946"/>
          </a:xfrm>
        </p:grpSpPr>
        <p:pic>
          <p:nvPicPr>
            <p:cNvPr id="1026" name="Picture 2" descr="http://www.horakypetrojet.cz/editor/image/stranky3_galerie/tn_zoom_filename_488.jpg?0415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633364"/>
              <a:ext cx="3327928" cy="2495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2076541" y="1711364"/>
              <a:ext cx="1583303" cy="450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200" b="1" dirty="0"/>
                <a:t>5000 m</a:t>
              </a:r>
              <a:r>
                <a:rPr lang="cs-CZ" sz="3200" b="1" baseline="30000" dirty="0"/>
                <a:t>2</a:t>
              </a:r>
            </a:p>
          </p:txBody>
        </p:sp>
      </p:grpSp>
      <p:pic>
        <p:nvPicPr>
          <p:cNvPr id="1028" name="Picture 4" descr="http://www.horakypetrojet.cz/editor/image/stranky3_galerie/tn_zoom_filename_485.jpg?0444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488" y="982115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ástupný symbol pro obsah 6"/>
          <p:cNvSpPr>
            <a:spLocks noGrp="1"/>
          </p:cNvSpPr>
          <p:nvPr>
            <p:ph sz="half" idx="2"/>
          </p:nvPr>
        </p:nvSpPr>
        <p:spPr>
          <a:xfrm>
            <a:off x="4572000" y="4222115"/>
            <a:ext cx="4320000" cy="1196207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200" b="1" dirty="0" smtClean="0">
                <a:solidFill>
                  <a:srgbClr val="4FA833"/>
                </a:solidFill>
                <a:latin typeface="Arial" pitchFamily="34" charset="0"/>
              </a:rPr>
              <a:t>Godišnja ušteda u odnosu na drvni pelet EUR </a:t>
            </a:r>
            <a:r>
              <a:rPr lang="cs-CZ" sz="1200" b="1" dirty="0" smtClean="0">
                <a:solidFill>
                  <a:srgbClr val="4FA833"/>
                </a:solidFill>
                <a:latin typeface="Arial" pitchFamily="34" charset="0"/>
              </a:rPr>
              <a:t>16.800 </a:t>
            </a:r>
            <a:endParaRPr lang="cs-CZ" sz="1200" b="1" dirty="0">
              <a:solidFill>
                <a:srgbClr val="4FA833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Arial" pitchFamily="34" charset="0"/>
              </a:rPr>
              <a:t>Godišnja ušteda u odnosu na lož ulje EUR </a:t>
            </a:r>
            <a:r>
              <a:rPr lang="cs-CZ" sz="1200" b="1" dirty="0" smtClean="0">
                <a:solidFill>
                  <a:srgbClr val="FF0000"/>
                </a:solidFill>
                <a:latin typeface="Arial" pitchFamily="34" charset="0"/>
              </a:rPr>
              <a:t>56.000</a:t>
            </a:r>
            <a:endParaRPr lang="cs-CZ" sz="1200" b="1" dirty="0">
              <a:solidFill>
                <a:srgbClr val="FF0000"/>
              </a:solidFill>
              <a:latin typeface="Arial" pitchFamily="34" charset="0"/>
            </a:endParaRPr>
          </a:p>
          <a:p>
            <a:pPr marL="0" indent="0" algn="r">
              <a:buNone/>
            </a:pPr>
            <a:r>
              <a:rPr lang="cs-CZ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Povrat</a:t>
            </a:r>
            <a:r>
              <a:rPr 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investicije</a:t>
            </a:r>
            <a:r>
              <a:rPr 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</a:t>
            </a:r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– 1 </a:t>
            </a:r>
            <a:r>
              <a:rPr 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do </a:t>
            </a:r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4 </a:t>
            </a:r>
            <a:r>
              <a:rPr lang="cs-CZ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godine</a:t>
            </a:r>
            <a:endParaRPr lang="cs-CZ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ástupný symbol pro obsah 6"/>
          <p:cNvSpPr>
            <a:spLocks noGrp="1"/>
          </p:cNvSpPr>
          <p:nvPr>
            <p:ph sz="half" idx="2"/>
          </p:nvPr>
        </p:nvSpPr>
        <p:spPr>
          <a:xfrm>
            <a:off x="35496" y="4225652"/>
            <a:ext cx="5292080" cy="1368152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4FA833"/>
                </a:solidFill>
                <a:latin typeface="Arial" pitchFamily="34" charset="0"/>
              </a:rPr>
              <a:t>MultiBio 199 PLC S </a:t>
            </a:r>
            <a:r>
              <a:rPr lang="cs-CZ" sz="1400" b="1" dirty="0" err="1" smtClean="0">
                <a:solidFill>
                  <a:srgbClr val="4FA833"/>
                </a:solidFill>
                <a:latin typeface="Arial" pitchFamily="34" charset="0"/>
              </a:rPr>
              <a:t>industrijska</a:t>
            </a:r>
            <a:r>
              <a:rPr lang="cs-CZ" sz="1400" b="1" dirty="0" smtClean="0">
                <a:solidFill>
                  <a:srgbClr val="4FA833"/>
                </a:solidFill>
                <a:latin typeface="Arial" pitchFamily="34" charset="0"/>
              </a:rPr>
              <a:t> </a:t>
            </a:r>
            <a:r>
              <a:rPr lang="cs-CZ" sz="1400" b="1" dirty="0">
                <a:solidFill>
                  <a:srgbClr val="4FA833"/>
                </a:solidFill>
                <a:latin typeface="Arial" pitchFamily="34" charset="0"/>
              </a:rPr>
              <a:t>hala u</a:t>
            </a:r>
            <a:r>
              <a:rPr lang="cs-CZ" sz="1400" b="1" dirty="0" smtClean="0">
                <a:solidFill>
                  <a:srgbClr val="4FA833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rgbClr val="4FA833"/>
                </a:solidFill>
                <a:latin typeface="Arial" pitchFamily="34" charset="0"/>
              </a:rPr>
              <a:t>Slovačkoj</a:t>
            </a:r>
            <a:endParaRPr lang="en-US" sz="1400" b="1" dirty="0">
              <a:solidFill>
                <a:srgbClr val="4FA833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Gorivo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: pelet od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suncokreta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–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</a:rPr>
              <a:t>70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EUR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/t</a:t>
            </a:r>
            <a:endParaRPr lang="en-US" sz="1400" b="1" dirty="0">
              <a:solidFill>
                <a:schemeClr val="tx1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Godišnja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potrošnja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goriva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–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</a:rPr>
              <a:t>140 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tona</a:t>
            </a:r>
            <a:endParaRPr lang="en-US" sz="1400" b="1" dirty="0">
              <a:solidFill>
                <a:schemeClr val="tx1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hr-HR" sz="1400" b="1" dirty="0" smtClean="0">
                <a:solidFill>
                  <a:schemeClr val="tx1"/>
                </a:solidFill>
                <a:latin typeface="Arial" pitchFamily="34" charset="0"/>
              </a:rPr>
              <a:t>Troškovi grijanja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– </a:t>
            </a:r>
            <a:r>
              <a:rPr lang="cs-CZ" sz="1400" b="1" dirty="0">
                <a:solidFill>
                  <a:schemeClr val="tx1"/>
                </a:solidFill>
                <a:latin typeface="Arial" pitchFamily="34" charset="0"/>
              </a:rPr>
              <a:t>EUR 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9.800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94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328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</a:rPr>
              <a:t>Toplovodni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</a:rPr>
              <a:t>kotlovi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</a:rPr>
              <a:t> – </a:t>
            </a:r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</a:rPr>
              <a:t>biljni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</a:rPr>
              <a:t> pelet – </a:t>
            </a:r>
            <a:r>
              <a:rPr lang="cs-CZ" sz="2800" b="1" dirty="0">
                <a:solidFill>
                  <a:schemeClr val="bg1"/>
                </a:solidFill>
                <a:latin typeface="Arial" pitchFamily="34" charset="0"/>
              </a:rPr>
              <a:t>1500 m</a:t>
            </a:r>
            <a:r>
              <a:rPr lang="cs-CZ" sz="2800" b="1" baseline="30000" dirty="0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en-US" sz="28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1417340"/>
            <a:ext cx="5436096" cy="864096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3035"/>
          <a:stretch>
            <a:fillRect/>
          </a:stretch>
        </p:blipFill>
        <p:spPr>
          <a:xfrm>
            <a:off x="3746364" y="5221586"/>
            <a:ext cx="1651272" cy="444226"/>
          </a:xfrm>
          <a:prstGeom prst="rect">
            <a:avLst/>
          </a:prstGeom>
        </p:spPr>
      </p:pic>
      <p:sp>
        <p:nvSpPr>
          <p:cNvPr id="32" name="Zástupný symbol pro obsah 6"/>
          <p:cNvSpPr>
            <a:spLocks noGrp="1"/>
          </p:cNvSpPr>
          <p:nvPr>
            <p:ph sz="half" idx="2"/>
          </p:nvPr>
        </p:nvSpPr>
        <p:spPr>
          <a:xfrm>
            <a:off x="4929190" y="4071946"/>
            <a:ext cx="3929090" cy="1196207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Povrat</a:t>
            </a:r>
            <a:r>
              <a:rPr 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investicije</a:t>
            </a:r>
            <a:r>
              <a:rPr 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– </a:t>
            </a:r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1 </a:t>
            </a:r>
            <a:r>
              <a:rPr 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do </a:t>
            </a:r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4 </a:t>
            </a:r>
            <a:r>
              <a:rPr lang="cs-CZ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godine</a:t>
            </a:r>
            <a:endParaRPr lang="cs-CZ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</a:rPr>
              <a:t>Vanjski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</a:rPr>
              <a:t>silos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</a:rPr>
              <a:t> za pelet s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</a:rPr>
              <a:t>unutarnjim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</a:rPr>
              <a:t>lijevkom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</a:rPr>
              <a:t> s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</a:rPr>
              <a:t>cjelodnevnim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</a:rPr>
              <a:t>automatskim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</a:rPr>
              <a:t>nadopunjavanjem</a:t>
            </a:r>
            <a:endParaRPr lang="cs-CZ" sz="1200" b="1" dirty="0">
              <a:solidFill>
                <a:schemeClr val="tx1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chemeClr val="tx1"/>
                </a:solidFill>
                <a:latin typeface="Arial" pitchFamily="34" charset="0"/>
              </a:rPr>
              <a:t>Odvod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</a:rPr>
              <a:t>pepela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200" b="1" dirty="0">
                <a:solidFill>
                  <a:schemeClr val="tx1"/>
                </a:solidFill>
                <a:latin typeface="Arial" pitchFamily="34" charset="0"/>
              </a:rPr>
              <a:t>u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</a:rPr>
              <a:t>vanjsko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</a:rPr>
              <a:t>pepelište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</a:rPr>
              <a:t>izvan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</a:rPr>
              <a:t>zgrade</a:t>
            </a:r>
            <a:endParaRPr lang="cs-CZ" sz="12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Zástupný symbol pro obsah 6"/>
          <p:cNvSpPr>
            <a:spLocks noGrp="1"/>
          </p:cNvSpPr>
          <p:nvPr>
            <p:ph sz="half" idx="2"/>
          </p:nvPr>
        </p:nvSpPr>
        <p:spPr>
          <a:xfrm>
            <a:off x="72008" y="4153644"/>
            <a:ext cx="5292080" cy="1368152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4FA833"/>
                </a:solidFill>
                <a:latin typeface="Arial" pitchFamily="34" charset="0"/>
              </a:rPr>
              <a:t>2 x </a:t>
            </a:r>
            <a:r>
              <a:rPr lang="en-US" sz="1400" b="1" dirty="0">
                <a:solidFill>
                  <a:srgbClr val="4FA833"/>
                </a:solidFill>
                <a:latin typeface="Arial" pitchFamily="34" charset="0"/>
              </a:rPr>
              <a:t>MultiBio </a:t>
            </a:r>
            <a:r>
              <a:rPr lang="cs-CZ" sz="1400" b="1" dirty="0">
                <a:solidFill>
                  <a:srgbClr val="4FA833"/>
                </a:solidFill>
                <a:latin typeface="Arial" pitchFamily="34" charset="0"/>
              </a:rPr>
              <a:t>4</a:t>
            </a:r>
            <a:r>
              <a:rPr lang="en-US" sz="1400" b="1" dirty="0">
                <a:solidFill>
                  <a:srgbClr val="4FA833"/>
                </a:solidFill>
                <a:latin typeface="Arial" pitchFamily="34" charset="0"/>
              </a:rPr>
              <a:t>9 </a:t>
            </a:r>
            <a:r>
              <a:rPr lang="cs-CZ" sz="1400" b="1" dirty="0">
                <a:solidFill>
                  <a:srgbClr val="4FA833"/>
                </a:solidFill>
                <a:latin typeface="Arial" pitchFamily="34" charset="0"/>
              </a:rPr>
              <a:t>s </a:t>
            </a:r>
            <a:r>
              <a:rPr lang="cs-CZ" sz="1400" b="1" dirty="0" err="1">
                <a:solidFill>
                  <a:srgbClr val="4FA833"/>
                </a:solidFill>
                <a:latin typeface="Arial" pitchFamily="34" charset="0"/>
              </a:rPr>
              <a:t>i</a:t>
            </a:r>
            <a:r>
              <a:rPr lang="cs-CZ" sz="1400" b="1" dirty="0" err="1" smtClean="0">
                <a:solidFill>
                  <a:srgbClr val="4FA833"/>
                </a:solidFill>
                <a:latin typeface="Arial" pitchFamily="34" charset="0"/>
              </a:rPr>
              <a:t>nternetskim</a:t>
            </a:r>
            <a:r>
              <a:rPr lang="cs-CZ" sz="1400" b="1" dirty="0" smtClean="0">
                <a:solidFill>
                  <a:srgbClr val="4FA833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rgbClr val="4FA833"/>
                </a:solidFill>
                <a:latin typeface="Arial" pitchFamily="34" charset="0"/>
              </a:rPr>
              <a:t>modulom</a:t>
            </a:r>
            <a:endParaRPr lang="en-US" sz="1400" b="1" dirty="0">
              <a:solidFill>
                <a:srgbClr val="4FA833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Gorivo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: pelet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iz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vlastite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proizvodnje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– </a:t>
            </a:r>
            <a:r>
              <a:rPr lang="cs-CZ" sz="1400" b="1" dirty="0">
                <a:solidFill>
                  <a:schemeClr val="tx1"/>
                </a:solidFill>
                <a:latin typeface="Arial" pitchFamily="34" charset="0"/>
              </a:rPr>
              <a:t>50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</a:rPr>
              <a:t> EUR </a:t>
            </a:r>
          </a:p>
          <a:p>
            <a:pPr marL="0" indent="0">
              <a:buNone/>
            </a:pP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Godišnja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potrošnja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goriva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– </a:t>
            </a:r>
            <a:r>
              <a:rPr lang="cs-CZ" sz="1400" b="1" dirty="0">
                <a:solidFill>
                  <a:schemeClr val="tx1"/>
                </a:solidFill>
                <a:latin typeface="Arial" pitchFamily="34" charset="0"/>
              </a:rPr>
              <a:t>3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</a:rPr>
              <a:t>0</a:t>
            </a:r>
            <a:r>
              <a:rPr lang="cs-CZ" sz="1400" b="1" dirty="0">
                <a:solidFill>
                  <a:schemeClr val="tx1"/>
                </a:solidFill>
                <a:latin typeface="Arial" pitchFamily="34" charset="0"/>
              </a:rPr>
              <a:t>-60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tona</a:t>
            </a:r>
            <a:endParaRPr lang="en-US" sz="14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" name="Picture 2" descr="C:\Users\jsml\Desktop\101MSDCF\DSC0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7300"/>
            <a:ext cx="3888153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sml\Desktop\101MSDCF\DSC0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7300"/>
            <a:ext cx="3888153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908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328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</a:rPr>
              <a:t>Plamenik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</a:rPr>
              <a:t>MultiBio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cs-CZ" sz="2800" b="1" dirty="0">
                <a:solidFill>
                  <a:schemeClr val="bg1"/>
                </a:solidFill>
                <a:latin typeface="Arial" pitchFamily="34" charset="0"/>
              </a:rPr>
              <a:t>600 – </a:t>
            </a:r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</a:rPr>
              <a:t>Centralno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</a:rPr>
              <a:t>grijanje</a:t>
            </a: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</a:rPr>
              <a:t> Volvo - </a:t>
            </a:r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</a:rPr>
              <a:t>Švedska</a:t>
            </a:r>
            <a:endParaRPr lang="en-US" sz="28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1417340"/>
            <a:ext cx="5436096" cy="864096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3035"/>
          <a:stretch>
            <a:fillRect/>
          </a:stretch>
        </p:blipFill>
        <p:spPr>
          <a:xfrm>
            <a:off x="3746364" y="5221586"/>
            <a:ext cx="1651272" cy="444226"/>
          </a:xfrm>
          <a:prstGeom prst="rect">
            <a:avLst/>
          </a:prstGeom>
        </p:spPr>
      </p:pic>
      <p:sp>
        <p:nvSpPr>
          <p:cNvPr id="32" name="Zástupný symbol pro obsah 6"/>
          <p:cNvSpPr>
            <a:spLocks noGrp="1"/>
          </p:cNvSpPr>
          <p:nvPr>
            <p:ph sz="half" idx="2"/>
          </p:nvPr>
        </p:nvSpPr>
        <p:spPr>
          <a:xfrm>
            <a:off x="4572000" y="4222115"/>
            <a:ext cx="4320000" cy="1196207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Jednostavno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održavanje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odnosu na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prijašnji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plamenik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 pelet</a:t>
            </a:r>
          </a:p>
          <a:p>
            <a:pPr marL="0" indent="0">
              <a:buNone/>
            </a:pP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PID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regulacija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održavanja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nepromijenjene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vode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grijanje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Upravljanje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sagorijevanjem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pomoću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lambda </a:t>
            </a:r>
            <a:r>
              <a:rPr lang="cs-CZ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sonde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ástupný symbol pro obsah 6"/>
          <p:cNvSpPr>
            <a:spLocks noGrp="1"/>
          </p:cNvSpPr>
          <p:nvPr>
            <p:ph sz="half" idx="2"/>
          </p:nvPr>
        </p:nvSpPr>
        <p:spPr>
          <a:xfrm>
            <a:off x="35496" y="4225652"/>
            <a:ext cx="4536504" cy="1368152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4FA833"/>
                </a:solidFill>
                <a:latin typeface="Arial" pitchFamily="34" charset="0"/>
              </a:rPr>
              <a:t>MultiBio </a:t>
            </a:r>
            <a:r>
              <a:rPr lang="cs-CZ" sz="1400" b="1" dirty="0">
                <a:solidFill>
                  <a:srgbClr val="4FA833"/>
                </a:solidFill>
                <a:latin typeface="Arial" pitchFamily="34" charset="0"/>
              </a:rPr>
              <a:t>600 </a:t>
            </a:r>
            <a:r>
              <a:rPr lang="en-US" sz="1400" b="1" dirty="0">
                <a:solidFill>
                  <a:srgbClr val="4FA833"/>
                </a:solidFill>
                <a:latin typeface="Arial" pitchFamily="34" charset="0"/>
              </a:rPr>
              <a:t>PLC </a:t>
            </a:r>
            <a:r>
              <a:rPr lang="cs-CZ" sz="1400" b="1" dirty="0" smtClean="0">
                <a:solidFill>
                  <a:srgbClr val="4FA833"/>
                </a:solidFill>
                <a:latin typeface="Arial" pitchFamily="34" charset="0"/>
              </a:rPr>
              <a:t>u </a:t>
            </a:r>
            <a:r>
              <a:rPr lang="cs-CZ" sz="1400" b="1" dirty="0" err="1" smtClean="0">
                <a:solidFill>
                  <a:srgbClr val="4FA833"/>
                </a:solidFill>
                <a:latin typeface="Arial" pitchFamily="34" charset="0"/>
              </a:rPr>
              <a:t>kotlovnici</a:t>
            </a:r>
            <a:r>
              <a:rPr lang="cs-CZ" sz="1400" b="1" dirty="0" smtClean="0">
                <a:solidFill>
                  <a:srgbClr val="4FA833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rgbClr val="4FA833"/>
                </a:solidFill>
                <a:latin typeface="Arial" pitchFamily="34" charset="0"/>
              </a:rPr>
              <a:t>proizvođača</a:t>
            </a:r>
            <a:r>
              <a:rPr lang="cs-CZ" sz="1400" b="1" dirty="0" smtClean="0">
                <a:solidFill>
                  <a:srgbClr val="4FA833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rgbClr val="4FA833"/>
                </a:solidFill>
                <a:latin typeface="Arial" pitchFamily="34" charset="0"/>
              </a:rPr>
              <a:t>brodskih</a:t>
            </a:r>
            <a:r>
              <a:rPr lang="cs-CZ" sz="1400" b="1" dirty="0" smtClean="0">
                <a:solidFill>
                  <a:srgbClr val="4FA833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rgbClr val="4FA833"/>
                </a:solidFill>
                <a:latin typeface="Arial" pitchFamily="34" charset="0"/>
              </a:rPr>
              <a:t>motora</a:t>
            </a:r>
            <a:r>
              <a:rPr lang="cs-CZ" sz="1400" b="1" dirty="0" smtClean="0">
                <a:solidFill>
                  <a:srgbClr val="4FA833"/>
                </a:solidFill>
                <a:latin typeface="Arial" pitchFamily="34" charset="0"/>
              </a:rPr>
              <a:t> Volvo </a:t>
            </a:r>
            <a:r>
              <a:rPr lang="cs-CZ" sz="1400" b="1" dirty="0" err="1" smtClean="0">
                <a:solidFill>
                  <a:srgbClr val="4FA833"/>
                </a:solidFill>
                <a:latin typeface="Arial" pitchFamily="34" charset="0"/>
              </a:rPr>
              <a:t>Penta</a:t>
            </a:r>
            <a:r>
              <a:rPr lang="cs-CZ" sz="1400" b="1" dirty="0" smtClean="0">
                <a:solidFill>
                  <a:srgbClr val="4FA833"/>
                </a:solidFill>
                <a:latin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Gorivo</a:t>
            </a:r>
            <a:r>
              <a:rPr lang="cs-CZ" sz="1400" b="1" dirty="0">
                <a:solidFill>
                  <a:schemeClr val="tx1"/>
                </a:solidFill>
                <a:latin typeface="Arial" pitchFamily="34" charset="0"/>
              </a:rPr>
              <a:t>: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industrijski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drvni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pelet</a:t>
            </a:r>
            <a:endParaRPr lang="en-US" sz="1400" b="1" dirty="0">
              <a:solidFill>
                <a:schemeClr val="tx1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Godišnja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potrošnja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goriva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– 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400-500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tona</a:t>
            </a:r>
            <a:endParaRPr lang="en-US" sz="14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050" name="Picture 2" descr="http://www.horakypetrojet.cz/editor/image/stranky3_galerie/tn_zoom_filename_629.jpg?1208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541"/>
          <a:stretch/>
        </p:blipFill>
        <p:spPr bwMode="auto">
          <a:xfrm>
            <a:off x="323527" y="1132390"/>
            <a:ext cx="4110835" cy="29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orakypetrojet.cz/editor/image/stranky3_galerie/tn_zoom_filename_616.jpg?1208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470"/>
          <a:stretch/>
        </p:blipFill>
        <p:spPr bwMode="auto">
          <a:xfrm>
            <a:off x="4607396" y="1191278"/>
            <a:ext cx="4408409" cy="276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908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328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</a:rPr>
              <a:t>Toplovodni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</a:rPr>
              <a:t>kotlovi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cs-CZ" sz="3600" b="1" dirty="0">
                <a:solidFill>
                  <a:schemeClr val="bg1"/>
                </a:solidFill>
                <a:latin typeface="Arial" pitchFamily="34" charset="0"/>
              </a:rPr>
              <a:t>2 x 49 kW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1417340"/>
            <a:ext cx="5436096" cy="864096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3035"/>
          <a:stretch>
            <a:fillRect/>
          </a:stretch>
        </p:blipFill>
        <p:spPr>
          <a:xfrm>
            <a:off x="3746364" y="5077570"/>
            <a:ext cx="1651272" cy="444226"/>
          </a:xfrm>
          <a:prstGeom prst="rect">
            <a:avLst/>
          </a:prstGeom>
        </p:spPr>
      </p:pic>
      <p:sp>
        <p:nvSpPr>
          <p:cNvPr id="14" name="Zástupný symbol pro obsah 6"/>
          <p:cNvSpPr>
            <a:spLocks noGrp="1"/>
          </p:cNvSpPr>
          <p:nvPr>
            <p:ph sz="half" idx="2"/>
          </p:nvPr>
        </p:nvSpPr>
        <p:spPr>
          <a:xfrm>
            <a:off x="72008" y="3793604"/>
            <a:ext cx="5292080" cy="1368152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4FA833"/>
                </a:solidFill>
                <a:latin typeface="Arial" pitchFamily="34" charset="0"/>
              </a:rPr>
              <a:t>2 x </a:t>
            </a:r>
            <a:r>
              <a:rPr lang="en-US" sz="1400" b="1" dirty="0">
                <a:solidFill>
                  <a:srgbClr val="4FA833"/>
                </a:solidFill>
                <a:latin typeface="Arial" pitchFamily="34" charset="0"/>
              </a:rPr>
              <a:t>MultiBio </a:t>
            </a:r>
            <a:r>
              <a:rPr lang="cs-CZ" sz="1400" b="1" dirty="0">
                <a:solidFill>
                  <a:srgbClr val="4FA833"/>
                </a:solidFill>
                <a:latin typeface="Arial" pitchFamily="34" charset="0"/>
              </a:rPr>
              <a:t>4</a:t>
            </a:r>
            <a:r>
              <a:rPr lang="en-US" sz="1400" b="1" dirty="0">
                <a:solidFill>
                  <a:srgbClr val="4FA833"/>
                </a:solidFill>
                <a:latin typeface="Arial" pitchFamily="34" charset="0"/>
              </a:rPr>
              <a:t>9 </a:t>
            </a:r>
            <a:r>
              <a:rPr lang="cs-CZ" sz="1400" b="1" dirty="0">
                <a:solidFill>
                  <a:srgbClr val="4FA833"/>
                </a:solidFill>
                <a:latin typeface="Arial" pitchFamily="34" charset="0"/>
              </a:rPr>
              <a:t>ES Farma </a:t>
            </a:r>
            <a:r>
              <a:rPr lang="hr-HR" sz="1400" b="1" dirty="0" smtClean="0">
                <a:solidFill>
                  <a:srgbClr val="4FA833"/>
                </a:solidFill>
                <a:latin typeface="Arial" pitchFamily="34" charset="0"/>
              </a:rPr>
              <a:t>u Slovačkoj</a:t>
            </a:r>
            <a:endParaRPr lang="en-US" sz="1400" b="1" dirty="0">
              <a:solidFill>
                <a:srgbClr val="4FA833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Biljni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pelet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ili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kukuruz</a:t>
            </a:r>
            <a:endParaRPr lang="en-US" sz="1400" b="1" dirty="0">
              <a:solidFill>
                <a:schemeClr val="tx1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Godišnja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potrošnja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– </a:t>
            </a:r>
            <a:r>
              <a:rPr lang="cs-CZ" sz="1400" b="1" dirty="0">
                <a:solidFill>
                  <a:schemeClr val="tx1"/>
                </a:solidFill>
                <a:latin typeface="Arial" pitchFamily="34" charset="0"/>
              </a:rPr>
              <a:t>8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</a:rPr>
              <a:t>0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t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ona</a:t>
            </a:r>
            <a:endParaRPr lang="en-US" sz="1400" b="1" dirty="0">
              <a:solidFill>
                <a:schemeClr val="tx1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Troškovi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grijanja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- </a:t>
            </a:r>
            <a:r>
              <a:rPr lang="cs-CZ" sz="1400" b="1" dirty="0">
                <a:solidFill>
                  <a:schemeClr val="tx1"/>
                </a:solidFill>
                <a:latin typeface="Arial" pitchFamily="34" charset="0"/>
              </a:rPr>
              <a:t>EUR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8</a:t>
            </a:r>
            <a:r>
              <a:rPr lang="hr-HR" sz="1400" b="1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000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horakypetrojet.cz/editor/image/stranky3_galerie/tn_zoom_filename_592.jpg?0453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5031"/>
            <a:ext cx="420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orakypetrojet.cz/editor/image/stranky3_galerie/tn_zoom_filename_584.jpg?0453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65031"/>
            <a:ext cx="4248000" cy="25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6"/>
          <p:cNvSpPr>
            <a:spLocks noGrp="1"/>
          </p:cNvSpPr>
          <p:nvPr>
            <p:ph sz="half" idx="2"/>
          </p:nvPr>
        </p:nvSpPr>
        <p:spPr>
          <a:xfrm>
            <a:off x="4572008" y="3793604"/>
            <a:ext cx="4320000" cy="1196207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200" b="1" dirty="0" smtClean="0">
                <a:solidFill>
                  <a:srgbClr val="4FA833"/>
                </a:solidFill>
                <a:latin typeface="Arial" pitchFamily="34" charset="0"/>
              </a:rPr>
              <a:t>Godišnja ušteda u odnosu na drvni pelet EUR </a:t>
            </a:r>
            <a:r>
              <a:rPr lang="cs-CZ" sz="1200" b="1" dirty="0" smtClean="0">
                <a:solidFill>
                  <a:srgbClr val="4FA833"/>
                </a:solidFill>
                <a:latin typeface="Arial" pitchFamily="34" charset="0"/>
              </a:rPr>
              <a:t>7.200 </a:t>
            </a:r>
            <a:endParaRPr lang="cs-CZ" sz="1200" b="1" dirty="0">
              <a:solidFill>
                <a:srgbClr val="4FA833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Arial" pitchFamily="34" charset="0"/>
              </a:rPr>
              <a:t>Godišnja ušteda u odnosu na lož ulje EUR </a:t>
            </a:r>
            <a:r>
              <a:rPr lang="cs-CZ" sz="1200" b="1" dirty="0" smtClean="0">
                <a:solidFill>
                  <a:srgbClr val="FF0000"/>
                </a:solidFill>
                <a:latin typeface="Arial" pitchFamily="34" charset="0"/>
              </a:rPr>
              <a:t>24.000</a:t>
            </a:r>
            <a:endParaRPr lang="cs-CZ" sz="1200" b="1" dirty="0">
              <a:solidFill>
                <a:srgbClr val="FF0000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Povrat</a:t>
            </a:r>
            <a:r>
              <a:rPr 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investicije</a:t>
            </a:r>
            <a:r>
              <a:rPr 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– </a:t>
            </a:r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1 </a:t>
            </a:r>
            <a:r>
              <a:rPr 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do </a:t>
            </a:r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4 </a:t>
            </a:r>
            <a:r>
              <a:rPr lang="cs-CZ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godine</a:t>
            </a:r>
            <a:endParaRPr lang="cs-CZ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96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328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Arial" pitchFamily="34" charset="0"/>
              </a:rPr>
              <a:t>Autoservis 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</a:rPr>
              <a:t>– </a:t>
            </a:r>
            <a:r>
              <a:rPr lang="cs-CZ" sz="3600" b="1" dirty="0" err="1">
                <a:solidFill>
                  <a:schemeClr val="bg1"/>
                </a:solidFill>
                <a:latin typeface="Arial" pitchFamily="34" charset="0"/>
              </a:rPr>
              <a:t>G</a:t>
            </a:r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</a:rPr>
              <a:t>rijač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</a:rPr>
              <a:t> na </a:t>
            </a:r>
            <a:r>
              <a:rPr lang="cs-CZ" sz="3600" b="1" dirty="0" err="1" smtClean="0">
                <a:solidFill>
                  <a:schemeClr val="bg1"/>
                </a:solidFill>
                <a:latin typeface="Arial" pitchFamily="34" charset="0"/>
              </a:rPr>
              <a:t>vrući</a:t>
            </a: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</a:rPr>
              <a:t> zrak 30kW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1417340"/>
            <a:ext cx="5436096" cy="864096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3035"/>
          <a:stretch>
            <a:fillRect/>
          </a:stretch>
        </p:blipFill>
        <p:spPr>
          <a:xfrm>
            <a:off x="3746364" y="5077570"/>
            <a:ext cx="1651272" cy="444226"/>
          </a:xfrm>
          <a:prstGeom prst="rect">
            <a:avLst/>
          </a:prstGeom>
        </p:spPr>
      </p:pic>
      <p:sp>
        <p:nvSpPr>
          <p:cNvPr id="32" name="Zástupný symbol pro obsah 6"/>
          <p:cNvSpPr>
            <a:spLocks noGrp="1"/>
          </p:cNvSpPr>
          <p:nvPr>
            <p:ph sz="half" idx="2"/>
          </p:nvPr>
        </p:nvSpPr>
        <p:spPr>
          <a:xfrm>
            <a:off x="5004048" y="3865612"/>
            <a:ext cx="4139952" cy="1196207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</a:rPr>
              <a:t>Ušteda od 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</a:rPr>
              <a:t>3.500 EUR </a:t>
            </a:r>
            <a:r>
              <a:rPr lang="cs-CZ" sz="1200" b="1" dirty="0" smtClean="0">
                <a:solidFill>
                  <a:schemeClr val="tx1"/>
                </a:solidFill>
                <a:latin typeface="Arial" pitchFamily="34" charset="0"/>
              </a:rPr>
              <a:t>u odnosu na instalaciju vodenog sustava grijanja </a:t>
            </a:r>
          </a:p>
          <a:p>
            <a:pPr marL="0" indent="0">
              <a:buNone/>
            </a:pPr>
            <a:r>
              <a:rPr lang="cs-CZ" sz="1200" b="1" dirty="0" smtClean="0">
                <a:solidFill>
                  <a:srgbClr val="4FA833"/>
                </a:solidFill>
                <a:latin typeface="Arial" pitchFamily="34" charset="0"/>
              </a:rPr>
              <a:t>Godišnja ušteda u odnosu na drvni pelet EUR </a:t>
            </a:r>
            <a:r>
              <a:rPr lang="cs-CZ" sz="1200" b="1" dirty="0" smtClean="0">
                <a:solidFill>
                  <a:srgbClr val="4FA833"/>
                </a:solidFill>
                <a:latin typeface="Arial" pitchFamily="34" charset="0"/>
              </a:rPr>
              <a:t>1.350 </a:t>
            </a:r>
            <a:endParaRPr lang="cs-CZ" sz="1200" b="1" dirty="0">
              <a:solidFill>
                <a:srgbClr val="4FA833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Arial" pitchFamily="34" charset="0"/>
              </a:rPr>
              <a:t>Godišnja ušteda u odnosu na lož ulje</a:t>
            </a:r>
            <a:r>
              <a:rPr lang="cs-CZ" sz="1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1200" b="1" dirty="0" smtClean="0">
                <a:solidFill>
                  <a:srgbClr val="FF0000"/>
                </a:solidFill>
                <a:latin typeface="Arial" pitchFamily="34" charset="0"/>
              </a:rPr>
              <a:t>EUR </a:t>
            </a:r>
            <a:r>
              <a:rPr lang="cs-CZ" sz="1200" b="1" dirty="0" smtClean="0">
                <a:solidFill>
                  <a:srgbClr val="FF0000"/>
                </a:solidFill>
                <a:latin typeface="Arial" pitchFamily="34" charset="0"/>
              </a:rPr>
              <a:t>4.100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ástupný symbol pro obsah 6"/>
          <p:cNvSpPr>
            <a:spLocks noGrp="1"/>
          </p:cNvSpPr>
          <p:nvPr>
            <p:ph sz="half" idx="2"/>
          </p:nvPr>
        </p:nvSpPr>
        <p:spPr>
          <a:xfrm>
            <a:off x="72008" y="3865612"/>
            <a:ext cx="4571430" cy="1656184"/>
          </a:xfr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4FA833"/>
                </a:solidFill>
                <a:latin typeface="Arial" pitchFamily="34" charset="0"/>
              </a:rPr>
              <a:t>MultiBio </a:t>
            </a:r>
            <a:r>
              <a:rPr lang="cs-CZ" sz="1400" b="1" dirty="0" err="1">
                <a:solidFill>
                  <a:srgbClr val="4FA833"/>
                </a:solidFill>
                <a:latin typeface="Arial" pitchFamily="34" charset="0"/>
              </a:rPr>
              <a:t>Heater</a:t>
            </a:r>
            <a:r>
              <a:rPr lang="cs-CZ" sz="1400" b="1" dirty="0">
                <a:solidFill>
                  <a:srgbClr val="4FA833"/>
                </a:solidFill>
                <a:latin typeface="Arial" pitchFamily="34" charset="0"/>
              </a:rPr>
              <a:t>  E 30 kW</a:t>
            </a:r>
            <a:endParaRPr lang="en-US" sz="1400" b="1" dirty="0">
              <a:solidFill>
                <a:srgbClr val="4FA833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Gorivo: najjeftiniji drvni pelet s korom EUR 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100/t</a:t>
            </a:r>
            <a:endParaRPr lang="en-US" sz="1400" b="1" dirty="0">
              <a:solidFill>
                <a:schemeClr val="tx1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Potrošnja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goriva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: 15 tona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godišnje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(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neprekidno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opterećenje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)</a:t>
            </a:r>
            <a:endParaRPr lang="cs-CZ" sz="1400" b="1" dirty="0">
              <a:solidFill>
                <a:schemeClr val="tx1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Ukupni troškovi grijanja 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EUR </a:t>
            </a: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</a:rPr>
              <a:t>1.500 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horakypetrojet.cz/editor/image/stranky3_galerie/tn_zoom_filename_599.jpg?0506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6" r="8547"/>
          <a:stretch/>
        </p:blipFill>
        <p:spPr bwMode="auto">
          <a:xfrm>
            <a:off x="179512" y="985292"/>
            <a:ext cx="4469990" cy="28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osl.cz/pict/l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1" t="2580"/>
          <a:stretch/>
        </p:blipFill>
        <p:spPr bwMode="auto">
          <a:xfrm>
            <a:off x="5086350" y="985292"/>
            <a:ext cx="3640744" cy="28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3461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1124</Words>
  <Application>Microsoft Office PowerPoint</Application>
  <PresentationFormat>On-screen Show (16:10)</PresentationFormat>
  <Paragraphs>195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Motiv systému Office</vt:lpstr>
      <vt:lpstr>S unikatnim certifikatom za peletiranu i nepeletiranu nedrvnu biomasu  Proizvedeno za grijanje na biljni i drvni pelet</vt:lpstr>
      <vt:lpstr>Slide 2</vt:lpstr>
      <vt:lpstr>Glavne značajke</vt:lpstr>
      <vt:lpstr>Glavna goriva za proizvode MultiBio</vt:lpstr>
      <vt:lpstr>Toplovodni kotao – pelet od suncokreta – 5000 m2</vt:lpstr>
      <vt:lpstr>Toplovodni kotlovi – biljni pelet – 1500 m2</vt:lpstr>
      <vt:lpstr>Plamenik MultiBio 600 – Centralno grijanje Volvo - Švedska</vt:lpstr>
      <vt:lpstr>Toplovodni kotlovi 2 x 49 kW</vt:lpstr>
      <vt:lpstr>Autoservis – Grijač na vrući zrak 30kW</vt:lpstr>
      <vt:lpstr>Toplovodni kotao MultiBio 30 ES</vt:lpstr>
      <vt:lpstr>Toplovodni kotao MultiBio 49</vt:lpstr>
      <vt:lpstr>Toplovodni kotao MultiBio 75/99</vt:lpstr>
      <vt:lpstr>Toplovodni kotao MultiBio 199 ES/PLC</vt:lpstr>
      <vt:lpstr>Toplovodni kotao MultiBio 600 PLC</vt:lpstr>
      <vt:lpstr>Toplozračni kotlovi MultiBio Heater</vt:lpstr>
      <vt:lpstr>Grijači MultiBio</vt:lpstr>
      <vt:lpstr>Grijači MultiBio</vt:lpstr>
      <vt:lpstr>Prednosti proizvoda MultiBio</vt:lpstr>
      <vt:lpstr>Kontakt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</dc:creator>
  <cp:lastModifiedBy>Megi</cp:lastModifiedBy>
  <cp:revision>123</cp:revision>
  <dcterms:created xsi:type="dcterms:W3CDTF">2014-05-30T07:43:16Z</dcterms:created>
  <dcterms:modified xsi:type="dcterms:W3CDTF">2016-12-09T10:46:18Z</dcterms:modified>
</cp:coreProperties>
</file>